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1"/>
  </p:sldMasterIdLst>
  <p:notesMasterIdLst>
    <p:notesMasterId r:id="rId25"/>
  </p:notesMasterIdLst>
  <p:sldIdLst>
    <p:sldId id="293" r:id="rId2"/>
    <p:sldId id="296" r:id="rId3"/>
    <p:sldId id="308" r:id="rId4"/>
    <p:sldId id="309" r:id="rId5"/>
    <p:sldId id="297" r:id="rId6"/>
    <p:sldId id="304" r:id="rId7"/>
    <p:sldId id="305" r:id="rId8"/>
    <p:sldId id="306" r:id="rId9"/>
    <p:sldId id="292" r:id="rId10"/>
    <p:sldId id="274" r:id="rId11"/>
    <p:sldId id="295" r:id="rId12"/>
    <p:sldId id="298" r:id="rId13"/>
    <p:sldId id="300" r:id="rId14"/>
    <p:sldId id="299" r:id="rId15"/>
    <p:sldId id="303" r:id="rId16"/>
    <p:sldId id="307" r:id="rId17"/>
    <p:sldId id="301" r:id="rId18"/>
    <p:sldId id="310" r:id="rId19"/>
    <p:sldId id="311" r:id="rId20"/>
    <p:sldId id="312" r:id="rId21"/>
    <p:sldId id="313" r:id="rId22"/>
    <p:sldId id="294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296"/>
    <p:restoredTop sz="93776"/>
  </p:normalViewPr>
  <p:slideViewPr>
    <p:cSldViewPr snapToGrid="0" snapToObjects="1">
      <p:cViewPr>
        <p:scale>
          <a:sx n="94" d="100"/>
          <a:sy n="94" d="100"/>
        </p:scale>
        <p:origin x="-1040" y="-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DD5172-F871-CA4C-AFC6-0CE4FD9761EB}" type="doc">
      <dgm:prSet loTypeId="urn:microsoft.com/office/officeart/2005/8/layout/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07165E4-8FC7-954A-AA66-9DF74383956A}">
      <dgm:prSet phldrT="[Text]" custT="1"/>
      <dgm:spPr/>
      <dgm:t>
        <a:bodyPr/>
        <a:lstStyle/>
        <a:p>
          <a:r>
            <a:rPr lang="en-US" sz="2800">
              <a:solidFill>
                <a:schemeClr val="bg1"/>
              </a:solidFill>
            </a:rPr>
            <a:t>Identify desired results</a:t>
          </a:r>
        </a:p>
      </dgm:t>
    </dgm:pt>
    <dgm:pt modelId="{9140E82C-1F7D-DF4C-9655-DEC2C7260E43}" type="parTrans" cxnId="{E64F9EBB-395D-BF41-A508-7A5E786B2866}">
      <dgm:prSet/>
      <dgm:spPr/>
      <dgm:t>
        <a:bodyPr/>
        <a:lstStyle/>
        <a:p>
          <a:endParaRPr lang="en-US"/>
        </a:p>
      </dgm:t>
    </dgm:pt>
    <dgm:pt modelId="{EA348DB3-1A8D-D84D-9430-B82A8E10BB8B}" type="sibTrans" cxnId="{E64F9EBB-395D-BF41-A508-7A5E786B2866}">
      <dgm:prSet/>
      <dgm:spPr/>
      <dgm:t>
        <a:bodyPr/>
        <a:lstStyle/>
        <a:p>
          <a:endParaRPr lang="en-US"/>
        </a:p>
      </dgm:t>
    </dgm:pt>
    <dgm:pt modelId="{BC4D024E-0AD2-DF4A-95E8-A05E1E468029}">
      <dgm:prSet phldrT="[Text]"/>
      <dgm:spPr/>
      <dgm:t>
        <a:bodyPr/>
        <a:lstStyle/>
        <a:p>
          <a:r>
            <a:rPr lang="en-US"/>
            <a:t>What are the goals?</a:t>
          </a:r>
        </a:p>
      </dgm:t>
    </dgm:pt>
    <dgm:pt modelId="{A8A45F7F-E7F7-2246-AFBB-72FA7A740D9A}" type="parTrans" cxnId="{C8815289-1665-694B-9699-16C74259E93C}">
      <dgm:prSet/>
      <dgm:spPr/>
      <dgm:t>
        <a:bodyPr/>
        <a:lstStyle/>
        <a:p>
          <a:endParaRPr lang="en-US"/>
        </a:p>
      </dgm:t>
    </dgm:pt>
    <dgm:pt modelId="{DCFD0039-083B-2C4D-A896-F3760539ED4C}" type="sibTrans" cxnId="{C8815289-1665-694B-9699-16C74259E93C}">
      <dgm:prSet/>
      <dgm:spPr/>
      <dgm:t>
        <a:bodyPr/>
        <a:lstStyle/>
        <a:p>
          <a:endParaRPr lang="en-US"/>
        </a:p>
      </dgm:t>
    </dgm:pt>
    <dgm:pt modelId="{38B42F2E-62DB-CE46-8362-415A725ABB7C}">
      <dgm:prSet phldrT="[Text]" custT="1"/>
      <dgm:spPr/>
      <dgm:t>
        <a:bodyPr/>
        <a:lstStyle/>
        <a:p>
          <a:r>
            <a:rPr lang="en-US" sz="2800"/>
            <a:t>Determine acceptable evidence</a:t>
          </a:r>
        </a:p>
      </dgm:t>
    </dgm:pt>
    <dgm:pt modelId="{C5A93363-A9EC-6A48-97E9-53469B4CCD40}" type="parTrans" cxnId="{87495E64-48B5-A643-88CE-EC09BA68EA9F}">
      <dgm:prSet/>
      <dgm:spPr/>
      <dgm:t>
        <a:bodyPr/>
        <a:lstStyle/>
        <a:p>
          <a:endParaRPr lang="en-US"/>
        </a:p>
      </dgm:t>
    </dgm:pt>
    <dgm:pt modelId="{4AFE83F2-B6BF-4B4C-8377-8BC11011D156}" type="sibTrans" cxnId="{87495E64-48B5-A643-88CE-EC09BA68EA9F}">
      <dgm:prSet/>
      <dgm:spPr/>
      <dgm:t>
        <a:bodyPr/>
        <a:lstStyle/>
        <a:p>
          <a:endParaRPr lang="en-US"/>
        </a:p>
      </dgm:t>
    </dgm:pt>
    <dgm:pt modelId="{E8598197-8E65-2843-B12F-05DC5507BA7F}">
      <dgm:prSet phldrT="[Text]"/>
      <dgm:spPr/>
      <dgm:t>
        <a:bodyPr/>
        <a:lstStyle/>
        <a:p>
          <a:r>
            <a:rPr lang="en-US" dirty="0"/>
            <a:t>How will you and learners know </a:t>
          </a:r>
          <a:r>
            <a:rPr lang="en-US" dirty="0" smtClean="0"/>
            <a:t>they reached </a:t>
          </a:r>
          <a:r>
            <a:rPr lang="en-US" dirty="0"/>
            <a:t>the goals?</a:t>
          </a:r>
          <a:endParaRPr lang="en-US"/>
        </a:p>
      </dgm:t>
    </dgm:pt>
    <dgm:pt modelId="{B2F606BA-2567-0D41-96A8-1DDA6FB77AFD}" type="parTrans" cxnId="{1611B75E-5E18-7B4C-82B4-BEB9DA996B9E}">
      <dgm:prSet/>
      <dgm:spPr/>
      <dgm:t>
        <a:bodyPr/>
        <a:lstStyle/>
        <a:p>
          <a:endParaRPr lang="en-US"/>
        </a:p>
      </dgm:t>
    </dgm:pt>
    <dgm:pt modelId="{A545047F-8DA8-4D4F-A717-4223ADFA27AF}" type="sibTrans" cxnId="{1611B75E-5E18-7B4C-82B4-BEB9DA996B9E}">
      <dgm:prSet/>
      <dgm:spPr/>
      <dgm:t>
        <a:bodyPr/>
        <a:lstStyle/>
        <a:p>
          <a:endParaRPr lang="en-US"/>
        </a:p>
      </dgm:t>
    </dgm:pt>
    <dgm:pt modelId="{3B7075F6-FB99-CE41-A640-D14FA74DF5B3}">
      <dgm:prSet phldrT="[Text]" custT="1"/>
      <dgm:spPr/>
      <dgm:t>
        <a:bodyPr/>
        <a:lstStyle/>
        <a:p>
          <a:r>
            <a:rPr lang="en-US" sz="2800">
              <a:solidFill>
                <a:srgbClr val="FFFFFF"/>
              </a:solidFill>
            </a:rPr>
            <a:t>Plan learning experiences and instruction</a:t>
          </a:r>
        </a:p>
      </dgm:t>
    </dgm:pt>
    <dgm:pt modelId="{DB832FF5-B09F-C24B-A354-FB907E4A2727}" type="parTrans" cxnId="{0996C3D1-6D6D-9145-B06C-4E78516FCFCB}">
      <dgm:prSet/>
      <dgm:spPr/>
      <dgm:t>
        <a:bodyPr/>
        <a:lstStyle/>
        <a:p>
          <a:endParaRPr lang="en-US"/>
        </a:p>
      </dgm:t>
    </dgm:pt>
    <dgm:pt modelId="{2B1C4E03-85FF-224B-8727-C20072291309}" type="sibTrans" cxnId="{0996C3D1-6D6D-9145-B06C-4E78516FCFCB}">
      <dgm:prSet/>
      <dgm:spPr/>
      <dgm:t>
        <a:bodyPr/>
        <a:lstStyle/>
        <a:p>
          <a:endParaRPr lang="en-US"/>
        </a:p>
      </dgm:t>
    </dgm:pt>
    <dgm:pt modelId="{57B0E50C-D85D-0943-A36E-842E8176F229}">
      <dgm:prSet phldrT="[Text]"/>
      <dgm:spPr/>
      <dgm:t>
        <a:bodyPr/>
        <a:lstStyle/>
        <a:p>
          <a:r>
            <a:rPr lang="en-US"/>
            <a:t>What does it take to get there?</a:t>
          </a:r>
        </a:p>
      </dgm:t>
    </dgm:pt>
    <dgm:pt modelId="{D7693DE0-7C16-DB4D-AF86-EE8F876BE8DF}" type="parTrans" cxnId="{E2455DD0-2B1B-074A-A864-50A8E7765ADC}">
      <dgm:prSet/>
      <dgm:spPr/>
      <dgm:t>
        <a:bodyPr/>
        <a:lstStyle/>
        <a:p>
          <a:endParaRPr lang="en-US"/>
        </a:p>
      </dgm:t>
    </dgm:pt>
    <dgm:pt modelId="{BB99F868-909D-7F44-9FB2-F4141FD38572}" type="sibTrans" cxnId="{E2455DD0-2B1B-074A-A864-50A8E7765ADC}">
      <dgm:prSet/>
      <dgm:spPr/>
      <dgm:t>
        <a:bodyPr/>
        <a:lstStyle/>
        <a:p>
          <a:endParaRPr lang="en-US"/>
        </a:p>
      </dgm:t>
    </dgm:pt>
    <dgm:pt modelId="{DF44FE76-48EA-5343-8CBE-CBD3631ACA6B}" type="pres">
      <dgm:prSet presAssocID="{BADD5172-F871-CA4C-AFC6-0CE4FD9761E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98D6D7-DD4A-B64A-AA1E-0119392E7F14}" type="pres">
      <dgm:prSet presAssocID="{3B7075F6-FB99-CE41-A640-D14FA74DF5B3}" presName="boxAndChildren" presStyleCnt="0"/>
      <dgm:spPr/>
      <dgm:t>
        <a:bodyPr/>
        <a:lstStyle/>
        <a:p>
          <a:endParaRPr lang="en-US"/>
        </a:p>
      </dgm:t>
    </dgm:pt>
    <dgm:pt modelId="{C3C43F3F-3832-E849-978C-2E7497608C96}" type="pres">
      <dgm:prSet presAssocID="{3B7075F6-FB99-CE41-A640-D14FA74DF5B3}" presName="parentTextBox" presStyleLbl="node1" presStyleIdx="0" presStyleCnt="3"/>
      <dgm:spPr/>
      <dgm:t>
        <a:bodyPr/>
        <a:lstStyle/>
        <a:p>
          <a:endParaRPr lang="en-US"/>
        </a:p>
      </dgm:t>
    </dgm:pt>
    <dgm:pt modelId="{85AB39FB-59DF-0245-A4C6-1BA9AFEF9D15}" type="pres">
      <dgm:prSet presAssocID="{3B7075F6-FB99-CE41-A640-D14FA74DF5B3}" presName="entireBox" presStyleLbl="node1" presStyleIdx="0" presStyleCnt="3"/>
      <dgm:spPr/>
      <dgm:t>
        <a:bodyPr/>
        <a:lstStyle/>
        <a:p>
          <a:endParaRPr lang="en-US"/>
        </a:p>
      </dgm:t>
    </dgm:pt>
    <dgm:pt modelId="{80E966AA-87D8-4446-AB15-E8C02AA25B91}" type="pres">
      <dgm:prSet presAssocID="{3B7075F6-FB99-CE41-A640-D14FA74DF5B3}" presName="descendantBox" presStyleCnt="0"/>
      <dgm:spPr/>
      <dgm:t>
        <a:bodyPr/>
        <a:lstStyle/>
        <a:p>
          <a:endParaRPr lang="en-US"/>
        </a:p>
      </dgm:t>
    </dgm:pt>
    <dgm:pt modelId="{B88937AB-B580-F34F-AE1B-4C6D12758D91}" type="pres">
      <dgm:prSet presAssocID="{57B0E50C-D85D-0943-A36E-842E8176F229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C56CF3-1D15-FE47-B329-3BC580F01F4A}" type="pres">
      <dgm:prSet presAssocID="{4AFE83F2-B6BF-4B4C-8377-8BC11011D156}" presName="sp" presStyleCnt="0"/>
      <dgm:spPr/>
      <dgm:t>
        <a:bodyPr/>
        <a:lstStyle/>
        <a:p>
          <a:endParaRPr lang="en-US"/>
        </a:p>
      </dgm:t>
    </dgm:pt>
    <dgm:pt modelId="{6B80EB6C-A5E0-9C46-9761-2792BFE436D4}" type="pres">
      <dgm:prSet presAssocID="{38B42F2E-62DB-CE46-8362-415A725ABB7C}" presName="arrowAndChildren" presStyleCnt="0"/>
      <dgm:spPr/>
      <dgm:t>
        <a:bodyPr/>
        <a:lstStyle/>
        <a:p>
          <a:endParaRPr lang="en-US"/>
        </a:p>
      </dgm:t>
    </dgm:pt>
    <dgm:pt modelId="{24B7B846-B538-4E42-B463-019FD45C202F}" type="pres">
      <dgm:prSet presAssocID="{38B42F2E-62DB-CE46-8362-415A725ABB7C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F1004451-EFDB-684A-95EE-806F502F65A8}" type="pres">
      <dgm:prSet presAssocID="{38B42F2E-62DB-CE46-8362-415A725ABB7C}" presName="arrow" presStyleLbl="node1" presStyleIdx="1" presStyleCnt="3"/>
      <dgm:spPr/>
      <dgm:t>
        <a:bodyPr/>
        <a:lstStyle/>
        <a:p>
          <a:endParaRPr lang="en-US"/>
        </a:p>
      </dgm:t>
    </dgm:pt>
    <dgm:pt modelId="{9B845DC4-0FAD-7645-89AB-D48C559DB4CC}" type="pres">
      <dgm:prSet presAssocID="{38B42F2E-62DB-CE46-8362-415A725ABB7C}" presName="descendantArrow" presStyleCnt="0"/>
      <dgm:spPr/>
      <dgm:t>
        <a:bodyPr/>
        <a:lstStyle/>
        <a:p>
          <a:endParaRPr lang="en-US"/>
        </a:p>
      </dgm:t>
    </dgm:pt>
    <dgm:pt modelId="{96AB6710-2EEC-8241-97F4-99042AEB2473}" type="pres">
      <dgm:prSet presAssocID="{E8598197-8E65-2843-B12F-05DC5507BA7F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2D84F1-782D-0140-BD6E-8A7A1608303A}" type="pres">
      <dgm:prSet presAssocID="{EA348DB3-1A8D-D84D-9430-B82A8E10BB8B}" presName="sp" presStyleCnt="0"/>
      <dgm:spPr/>
      <dgm:t>
        <a:bodyPr/>
        <a:lstStyle/>
        <a:p>
          <a:endParaRPr lang="en-US"/>
        </a:p>
      </dgm:t>
    </dgm:pt>
    <dgm:pt modelId="{6952F375-7750-EB4C-B354-4D484C729154}" type="pres">
      <dgm:prSet presAssocID="{307165E4-8FC7-954A-AA66-9DF74383956A}" presName="arrowAndChildren" presStyleCnt="0"/>
      <dgm:spPr/>
      <dgm:t>
        <a:bodyPr/>
        <a:lstStyle/>
        <a:p>
          <a:endParaRPr lang="en-US"/>
        </a:p>
      </dgm:t>
    </dgm:pt>
    <dgm:pt modelId="{A61EAA39-0608-A542-AA85-F912ABCBEB3A}" type="pres">
      <dgm:prSet presAssocID="{307165E4-8FC7-954A-AA66-9DF74383956A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E23630B8-2093-3D41-BE66-CD78F00D0158}" type="pres">
      <dgm:prSet presAssocID="{307165E4-8FC7-954A-AA66-9DF74383956A}" presName="arrow" presStyleLbl="node1" presStyleIdx="2" presStyleCnt="3" custLinFactNeighborX="-12037" custLinFactNeighborY="-4477"/>
      <dgm:spPr/>
      <dgm:t>
        <a:bodyPr/>
        <a:lstStyle/>
        <a:p>
          <a:endParaRPr lang="en-US"/>
        </a:p>
      </dgm:t>
    </dgm:pt>
    <dgm:pt modelId="{A94ABFEF-26FF-B741-BF7D-73849BD9AB17}" type="pres">
      <dgm:prSet presAssocID="{307165E4-8FC7-954A-AA66-9DF74383956A}" presName="descendantArrow" presStyleCnt="0"/>
      <dgm:spPr/>
      <dgm:t>
        <a:bodyPr/>
        <a:lstStyle/>
        <a:p>
          <a:endParaRPr lang="en-US"/>
        </a:p>
      </dgm:t>
    </dgm:pt>
    <dgm:pt modelId="{D4E6E977-C7A0-9549-873E-E9A742C6ECE5}" type="pres">
      <dgm:prSet presAssocID="{BC4D024E-0AD2-DF4A-95E8-A05E1E468029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96C3D1-6D6D-9145-B06C-4E78516FCFCB}" srcId="{BADD5172-F871-CA4C-AFC6-0CE4FD9761EB}" destId="{3B7075F6-FB99-CE41-A640-D14FA74DF5B3}" srcOrd="2" destOrd="0" parTransId="{DB832FF5-B09F-C24B-A354-FB907E4A2727}" sibTransId="{2B1C4E03-85FF-224B-8727-C20072291309}"/>
    <dgm:cxn modelId="{1611B75E-5E18-7B4C-82B4-BEB9DA996B9E}" srcId="{38B42F2E-62DB-CE46-8362-415A725ABB7C}" destId="{E8598197-8E65-2843-B12F-05DC5507BA7F}" srcOrd="0" destOrd="0" parTransId="{B2F606BA-2567-0D41-96A8-1DDA6FB77AFD}" sibTransId="{A545047F-8DA8-4D4F-A717-4223ADFA27AF}"/>
    <dgm:cxn modelId="{09480133-66B8-A64F-AEC7-AF95DE415F9A}" type="presOf" srcId="{3B7075F6-FB99-CE41-A640-D14FA74DF5B3}" destId="{85AB39FB-59DF-0245-A4C6-1BA9AFEF9D15}" srcOrd="1" destOrd="0" presId="urn:microsoft.com/office/officeart/2005/8/layout/process4"/>
    <dgm:cxn modelId="{C8815289-1665-694B-9699-16C74259E93C}" srcId="{307165E4-8FC7-954A-AA66-9DF74383956A}" destId="{BC4D024E-0AD2-DF4A-95E8-A05E1E468029}" srcOrd="0" destOrd="0" parTransId="{A8A45F7F-E7F7-2246-AFBB-72FA7A740D9A}" sibTransId="{DCFD0039-083B-2C4D-A896-F3760539ED4C}"/>
    <dgm:cxn modelId="{A66637E0-1608-284F-8CFD-7442AA5F5E8A}" type="presOf" srcId="{BC4D024E-0AD2-DF4A-95E8-A05E1E468029}" destId="{D4E6E977-C7A0-9549-873E-E9A742C6ECE5}" srcOrd="0" destOrd="0" presId="urn:microsoft.com/office/officeart/2005/8/layout/process4"/>
    <dgm:cxn modelId="{F071C16A-796D-6B49-95AE-C9C8FDC3A42E}" type="presOf" srcId="{BADD5172-F871-CA4C-AFC6-0CE4FD9761EB}" destId="{DF44FE76-48EA-5343-8CBE-CBD3631ACA6B}" srcOrd="0" destOrd="0" presId="urn:microsoft.com/office/officeart/2005/8/layout/process4"/>
    <dgm:cxn modelId="{B129D841-93EB-5947-A25D-DF93E485E39E}" type="presOf" srcId="{57B0E50C-D85D-0943-A36E-842E8176F229}" destId="{B88937AB-B580-F34F-AE1B-4C6D12758D91}" srcOrd="0" destOrd="0" presId="urn:microsoft.com/office/officeart/2005/8/layout/process4"/>
    <dgm:cxn modelId="{8AE35FBE-11D2-ED42-AF59-65423863A7D6}" type="presOf" srcId="{307165E4-8FC7-954A-AA66-9DF74383956A}" destId="{A61EAA39-0608-A542-AA85-F912ABCBEB3A}" srcOrd="0" destOrd="0" presId="urn:microsoft.com/office/officeart/2005/8/layout/process4"/>
    <dgm:cxn modelId="{4A850C15-4385-8B43-848C-FF16C5417FBB}" type="presOf" srcId="{3B7075F6-FB99-CE41-A640-D14FA74DF5B3}" destId="{C3C43F3F-3832-E849-978C-2E7497608C96}" srcOrd="0" destOrd="0" presId="urn:microsoft.com/office/officeart/2005/8/layout/process4"/>
    <dgm:cxn modelId="{E64F9EBB-395D-BF41-A508-7A5E786B2866}" srcId="{BADD5172-F871-CA4C-AFC6-0CE4FD9761EB}" destId="{307165E4-8FC7-954A-AA66-9DF74383956A}" srcOrd="0" destOrd="0" parTransId="{9140E82C-1F7D-DF4C-9655-DEC2C7260E43}" sibTransId="{EA348DB3-1A8D-D84D-9430-B82A8E10BB8B}"/>
    <dgm:cxn modelId="{8BB5DC7B-3AB1-1E4F-88C2-2E8C2D3273F5}" type="presOf" srcId="{38B42F2E-62DB-CE46-8362-415A725ABB7C}" destId="{24B7B846-B538-4E42-B463-019FD45C202F}" srcOrd="0" destOrd="0" presId="urn:microsoft.com/office/officeart/2005/8/layout/process4"/>
    <dgm:cxn modelId="{87495E64-48B5-A643-88CE-EC09BA68EA9F}" srcId="{BADD5172-F871-CA4C-AFC6-0CE4FD9761EB}" destId="{38B42F2E-62DB-CE46-8362-415A725ABB7C}" srcOrd="1" destOrd="0" parTransId="{C5A93363-A9EC-6A48-97E9-53469B4CCD40}" sibTransId="{4AFE83F2-B6BF-4B4C-8377-8BC11011D156}"/>
    <dgm:cxn modelId="{BF69133B-F477-7141-BF10-57142EAA78E1}" type="presOf" srcId="{307165E4-8FC7-954A-AA66-9DF74383956A}" destId="{E23630B8-2093-3D41-BE66-CD78F00D0158}" srcOrd="1" destOrd="0" presId="urn:microsoft.com/office/officeart/2005/8/layout/process4"/>
    <dgm:cxn modelId="{E2455DD0-2B1B-074A-A864-50A8E7765ADC}" srcId="{3B7075F6-FB99-CE41-A640-D14FA74DF5B3}" destId="{57B0E50C-D85D-0943-A36E-842E8176F229}" srcOrd="0" destOrd="0" parTransId="{D7693DE0-7C16-DB4D-AF86-EE8F876BE8DF}" sibTransId="{BB99F868-909D-7F44-9FB2-F4141FD38572}"/>
    <dgm:cxn modelId="{BDDDEAE7-F0AA-6F47-94EF-DE38BC0C4CE9}" type="presOf" srcId="{E8598197-8E65-2843-B12F-05DC5507BA7F}" destId="{96AB6710-2EEC-8241-97F4-99042AEB2473}" srcOrd="0" destOrd="0" presId="urn:microsoft.com/office/officeart/2005/8/layout/process4"/>
    <dgm:cxn modelId="{916A7DD3-E416-FD4C-B7AD-0C845A3642E1}" type="presOf" srcId="{38B42F2E-62DB-CE46-8362-415A725ABB7C}" destId="{F1004451-EFDB-684A-95EE-806F502F65A8}" srcOrd="1" destOrd="0" presId="urn:microsoft.com/office/officeart/2005/8/layout/process4"/>
    <dgm:cxn modelId="{14BF8E56-917C-3345-B5B7-4AADA3C780D0}" type="presParOf" srcId="{DF44FE76-48EA-5343-8CBE-CBD3631ACA6B}" destId="{9A98D6D7-DD4A-B64A-AA1E-0119392E7F14}" srcOrd="0" destOrd="0" presId="urn:microsoft.com/office/officeart/2005/8/layout/process4"/>
    <dgm:cxn modelId="{0642F715-D2A4-7E46-81D9-3A88F251543E}" type="presParOf" srcId="{9A98D6D7-DD4A-B64A-AA1E-0119392E7F14}" destId="{C3C43F3F-3832-E849-978C-2E7497608C96}" srcOrd="0" destOrd="0" presId="urn:microsoft.com/office/officeart/2005/8/layout/process4"/>
    <dgm:cxn modelId="{9DCDD68D-E2E1-8644-8D5A-DF3899C088D2}" type="presParOf" srcId="{9A98D6D7-DD4A-B64A-AA1E-0119392E7F14}" destId="{85AB39FB-59DF-0245-A4C6-1BA9AFEF9D15}" srcOrd="1" destOrd="0" presId="urn:microsoft.com/office/officeart/2005/8/layout/process4"/>
    <dgm:cxn modelId="{F62E1905-EF2A-0541-81CA-8D6F778FA961}" type="presParOf" srcId="{9A98D6D7-DD4A-B64A-AA1E-0119392E7F14}" destId="{80E966AA-87D8-4446-AB15-E8C02AA25B91}" srcOrd="2" destOrd="0" presId="urn:microsoft.com/office/officeart/2005/8/layout/process4"/>
    <dgm:cxn modelId="{36A2CB0E-52A4-6241-8CB4-E3DD63B512B3}" type="presParOf" srcId="{80E966AA-87D8-4446-AB15-E8C02AA25B91}" destId="{B88937AB-B580-F34F-AE1B-4C6D12758D91}" srcOrd="0" destOrd="0" presId="urn:microsoft.com/office/officeart/2005/8/layout/process4"/>
    <dgm:cxn modelId="{5A89F94B-AC2F-634F-A06A-15275C1594B8}" type="presParOf" srcId="{DF44FE76-48EA-5343-8CBE-CBD3631ACA6B}" destId="{0CC56CF3-1D15-FE47-B329-3BC580F01F4A}" srcOrd="1" destOrd="0" presId="urn:microsoft.com/office/officeart/2005/8/layout/process4"/>
    <dgm:cxn modelId="{DBE97E03-AC5D-7443-8D84-BAE84A9B5C5C}" type="presParOf" srcId="{DF44FE76-48EA-5343-8CBE-CBD3631ACA6B}" destId="{6B80EB6C-A5E0-9C46-9761-2792BFE436D4}" srcOrd="2" destOrd="0" presId="urn:microsoft.com/office/officeart/2005/8/layout/process4"/>
    <dgm:cxn modelId="{81CB32A9-46BB-974A-9845-F437B7429B78}" type="presParOf" srcId="{6B80EB6C-A5E0-9C46-9761-2792BFE436D4}" destId="{24B7B846-B538-4E42-B463-019FD45C202F}" srcOrd="0" destOrd="0" presId="urn:microsoft.com/office/officeart/2005/8/layout/process4"/>
    <dgm:cxn modelId="{BFA11183-BB65-5B4A-8F58-DCC844E746CE}" type="presParOf" srcId="{6B80EB6C-A5E0-9C46-9761-2792BFE436D4}" destId="{F1004451-EFDB-684A-95EE-806F502F65A8}" srcOrd="1" destOrd="0" presId="urn:microsoft.com/office/officeart/2005/8/layout/process4"/>
    <dgm:cxn modelId="{A69A52E1-04D2-8545-8C0E-386E00F7DE90}" type="presParOf" srcId="{6B80EB6C-A5E0-9C46-9761-2792BFE436D4}" destId="{9B845DC4-0FAD-7645-89AB-D48C559DB4CC}" srcOrd="2" destOrd="0" presId="urn:microsoft.com/office/officeart/2005/8/layout/process4"/>
    <dgm:cxn modelId="{F18F0DED-13C0-144B-A852-6381006CCADD}" type="presParOf" srcId="{9B845DC4-0FAD-7645-89AB-D48C559DB4CC}" destId="{96AB6710-2EEC-8241-97F4-99042AEB2473}" srcOrd="0" destOrd="0" presId="urn:microsoft.com/office/officeart/2005/8/layout/process4"/>
    <dgm:cxn modelId="{4BB2657E-8F62-8740-BCBA-D963B276B0A7}" type="presParOf" srcId="{DF44FE76-48EA-5343-8CBE-CBD3631ACA6B}" destId="{F32D84F1-782D-0140-BD6E-8A7A1608303A}" srcOrd="3" destOrd="0" presId="urn:microsoft.com/office/officeart/2005/8/layout/process4"/>
    <dgm:cxn modelId="{703DF277-B81E-9342-902A-97BCE024ACB8}" type="presParOf" srcId="{DF44FE76-48EA-5343-8CBE-CBD3631ACA6B}" destId="{6952F375-7750-EB4C-B354-4D484C729154}" srcOrd="4" destOrd="0" presId="urn:microsoft.com/office/officeart/2005/8/layout/process4"/>
    <dgm:cxn modelId="{F10E865E-CD0E-4840-B804-D90BD1022F5C}" type="presParOf" srcId="{6952F375-7750-EB4C-B354-4D484C729154}" destId="{A61EAA39-0608-A542-AA85-F912ABCBEB3A}" srcOrd="0" destOrd="0" presId="urn:microsoft.com/office/officeart/2005/8/layout/process4"/>
    <dgm:cxn modelId="{C4070EBC-BA2D-1D4A-9B19-428E6D156339}" type="presParOf" srcId="{6952F375-7750-EB4C-B354-4D484C729154}" destId="{E23630B8-2093-3D41-BE66-CD78F00D0158}" srcOrd="1" destOrd="0" presId="urn:microsoft.com/office/officeart/2005/8/layout/process4"/>
    <dgm:cxn modelId="{4876982A-91E4-2B43-89EB-0F5305AF97F1}" type="presParOf" srcId="{6952F375-7750-EB4C-B354-4D484C729154}" destId="{A94ABFEF-26FF-B741-BF7D-73849BD9AB17}" srcOrd="2" destOrd="0" presId="urn:microsoft.com/office/officeart/2005/8/layout/process4"/>
    <dgm:cxn modelId="{3994634A-6226-5A4A-8892-13E5B6D36317}" type="presParOf" srcId="{A94ABFEF-26FF-B741-BF7D-73849BD9AB17}" destId="{D4E6E977-C7A0-9549-873E-E9A742C6ECE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B39FB-59DF-0245-A4C6-1BA9AFEF9D15}">
      <dsp:nvSpPr>
        <dsp:cNvPr id="0" name=""/>
        <dsp:cNvSpPr/>
      </dsp:nvSpPr>
      <dsp:spPr>
        <a:xfrm>
          <a:off x="0" y="3406931"/>
          <a:ext cx="8229600" cy="11182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solidFill>
                <a:srgbClr val="FFFFFF"/>
              </a:solidFill>
            </a:rPr>
            <a:t>Plan learning experiences and instruction</a:t>
          </a:r>
        </a:p>
      </dsp:txBody>
      <dsp:txXfrm>
        <a:off x="0" y="3406931"/>
        <a:ext cx="8229600" cy="603844"/>
      </dsp:txXfrm>
    </dsp:sp>
    <dsp:sp modelId="{B88937AB-B580-F34F-AE1B-4C6D12758D91}">
      <dsp:nvSpPr>
        <dsp:cNvPr id="0" name=""/>
        <dsp:cNvSpPr/>
      </dsp:nvSpPr>
      <dsp:spPr>
        <a:xfrm>
          <a:off x="0" y="3988412"/>
          <a:ext cx="8229600" cy="5143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/>
            <a:t>What does it take to get there?</a:t>
          </a:r>
        </a:p>
      </dsp:txBody>
      <dsp:txXfrm>
        <a:off x="0" y="3988412"/>
        <a:ext cx="8229600" cy="514386"/>
      </dsp:txXfrm>
    </dsp:sp>
    <dsp:sp modelId="{F1004451-EFDB-684A-95EE-806F502F65A8}">
      <dsp:nvSpPr>
        <dsp:cNvPr id="0" name=""/>
        <dsp:cNvSpPr/>
      </dsp:nvSpPr>
      <dsp:spPr>
        <a:xfrm rot="10800000">
          <a:off x="0" y="1703865"/>
          <a:ext cx="8229600" cy="171983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/>
            <a:t>Determine acceptable evidence</a:t>
          </a:r>
        </a:p>
      </dsp:txBody>
      <dsp:txXfrm rot="-10800000">
        <a:off x="0" y="1703865"/>
        <a:ext cx="8229600" cy="603663"/>
      </dsp:txXfrm>
    </dsp:sp>
    <dsp:sp modelId="{96AB6710-2EEC-8241-97F4-99042AEB2473}">
      <dsp:nvSpPr>
        <dsp:cNvPr id="0" name=""/>
        <dsp:cNvSpPr/>
      </dsp:nvSpPr>
      <dsp:spPr>
        <a:xfrm>
          <a:off x="0" y="2307529"/>
          <a:ext cx="8229600" cy="5142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How will you and learners know </a:t>
          </a:r>
          <a:r>
            <a:rPr lang="en-US" sz="2600" kern="1200" dirty="0" smtClean="0"/>
            <a:t>they reached </a:t>
          </a:r>
          <a:r>
            <a:rPr lang="en-US" sz="2600" kern="1200" dirty="0"/>
            <a:t>the goals?</a:t>
          </a:r>
          <a:endParaRPr lang="en-US" sz="2600" kern="1200"/>
        </a:p>
      </dsp:txBody>
      <dsp:txXfrm>
        <a:off x="0" y="2307529"/>
        <a:ext cx="8229600" cy="514231"/>
      </dsp:txXfrm>
    </dsp:sp>
    <dsp:sp modelId="{E23630B8-2093-3D41-BE66-CD78F00D0158}">
      <dsp:nvSpPr>
        <dsp:cNvPr id="0" name=""/>
        <dsp:cNvSpPr/>
      </dsp:nvSpPr>
      <dsp:spPr>
        <a:xfrm rot="10800000">
          <a:off x="0" y="0"/>
          <a:ext cx="8229600" cy="171983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solidFill>
                <a:schemeClr val="bg1"/>
              </a:solidFill>
            </a:rPr>
            <a:t>Identify desired results</a:t>
          </a:r>
        </a:p>
      </dsp:txBody>
      <dsp:txXfrm rot="-10800000">
        <a:off x="0" y="0"/>
        <a:ext cx="8229600" cy="603663"/>
      </dsp:txXfrm>
    </dsp:sp>
    <dsp:sp modelId="{D4E6E977-C7A0-9549-873E-E9A742C6ECE5}">
      <dsp:nvSpPr>
        <dsp:cNvPr id="0" name=""/>
        <dsp:cNvSpPr/>
      </dsp:nvSpPr>
      <dsp:spPr>
        <a:xfrm>
          <a:off x="0" y="604463"/>
          <a:ext cx="8229600" cy="5142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/>
            <a:t>What are the goals?</a:t>
          </a:r>
        </a:p>
      </dsp:txBody>
      <dsp:txXfrm>
        <a:off x="0" y="604463"/>
        <a:ext cx="8229600" cy="514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3F74-51DF-D24B-9B88-9C245AA78A0A}" type="datetimeFigureOut">
              <a:t>9/21/16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3C323-926C-6942-AD00-087192E1DB6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6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Stress as a principle, but also stress that examples are going to be in English, important to remember that STARTALK adheres to the 90% +, importance of second aspect of comprehensible input</a:t>
            </a:r>
          </a:p>
          <a:p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  <a:p>
            <a:r>
              <a:rPr lang="en-US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In general audience with more using TPR or the the new TCI may get question about 100% comprehensible, it is a “trick” question in many cases. My answer is that 100% comprehsension is not necessary, nor normal even in first language, we want students who are comfortable with some ambiguity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A8DA6-FEDF-624A-9459-28ED18B6D905}" type="slidenum">
              <a:rPr lang="en-US" smtClean="0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2</a:t>
            </a:fld>
            <a:endParaRPr lang="en-US" smtClean="0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0056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8ACE97-E3CD-E449-9959-5A2992D75262}" type="slidenum">
              <a:rPr lang="en-US"/>
              <a:pPr/>
              <a:t>20</a:t>
            </a:fld>
            <a:endParaRPr lang="en-US"/>
          </a:p>
        </p:txBody>
      </p:sp>
      <p:sp>
        <p:nvSpPr>
          <p:cNvPr id="3921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/>
              <a:t>Discuss how you would use in class, apply strategies, </a:t>
            </a:r>
          </a:p>
        </p:txBody>
      </p:sp>
    </p:spTree>
    <p:extLst>
      <p:ext uri="{BB962C8B-B14F-4D97-AF65-F5344CB8AC3E}">
        <p14:creationId xmlns:p14="http://schemas.microsoft.com/office/powerpoint/2010/main" val="619328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5C67D4-64A1-1E43-8A43-F35F5578243A}" type="slidenum">
              <a:rPr lang="en-US">
                <a:latin typeface="Arial" pitchFamily="-101" charset="0"/>
                <a:ea typeface="ＭＳ Ｐゴシック" pitchFamily="-101" charset="-128"/>
                <a:cs typeface="ＭＳ Ｐゴシック" pitchFamily="-101" charset="-128"/>
              </a:rPr>
              <a:pPr/>
              <a:t>23</a:t>
            </a:fld>
            <a:endParaRPr lang="en-US">
              <a:latin typeface="Arial" pitchFamily="-101" charset="0"/>
              <a:ea typeface="ＭＳ Ｐゴシック" pitchFamily="-101" charset="-128"/>
              <a:cs typeface="ＭＳ Ｐゴシック" pitchFamily="-101" charset="-128"/>
            </a:endParaRPr>
          </a:p>
        </p:txBody>
      </p:sp>
      <p:sp>
        <p:nvSpPr>
          <p:cNvPr id="1146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>
                <a:latin typeface="Arial" pitchFamily="-101" charset="0"/>
                <a:ea typeface="ＭＳ Ｐゴシック" pitchFamily="-101" charset="-128"/>
                <a:cs typeface="ＭＳ Ｐゴシック" pitchFamily="-101" charset="-128"/>
              </a:rPr>
              <a:t>What does this suggest</a:t>
            </a:r>
          </a:p>
        </p:txBody>
      </p:sp>
    </p:spTree>
    <p:extLst>
      <p:ext uri="{BB962C8B-B14F-4D97-AF65-F5344CB8AC3E}">
        <p14:creationId xmlns:p14="http://schemas.microsoft.com/office/powerpoint/2010/main" val="663493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3C323-926C-6942-AD00-087192E1DB6F}" type="slidenum">
              <a:rPr lang="uk-UA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098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xmlns:mv="urn:schemas-microsoft-com:mac:vml" xmlns:mc="http://schemas.openxmlformats.org/markup-compatibility/2006" val="1"/>
            </a:ext>
          </a:extLst>
        </p:spPr>
        <p:txBody>
          <a:bodyPr/>
          <a:lstStyle/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Do as I say:  tpr commands such as nod your head; give the orange to Daniel;  put Michael</a:t>
            </a:r>
            <a:r>
              <a:rPr lang="ja-JP" altLang="en-US" sz="2200">
                <a:latin typeface="Arial"/>
                <a:cs typeface="Lucida Grande" charset="0"/>
                <a:sym typeface="Lucida Grande" charset="0"/>
              </a:rPr>
              <a:t>’</a:t>
            </a:r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s book under Jennifer</a:t>
            </a:r>
            <a:r>
              <a:rPr lang="ja-JP" altLang="en-US" sz="2200">
                <a:latin typeface="Arial"/>
                <a:cs typeface="Lucida Grande" charset="0"/>
                <a:sym typeface="Lucida Grande" charset="0"/>
              </a:rPr>
              <a:t>’</a:t>
            </a:r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s chair</a:t>
            </a:r>
          </a:p>
          <a:p>
            <a:endParaRPr lang="en-US" sz="2200">
              <a:latin typeface="Lucida Grande" charset="0"/>
              <a:cs typeface="Lucida Grande" charset="0"/>
              <a:sym typeface="Lucida Grande" charset="0"/>
            </a:endParaRP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Make my sentence true:  Lauren is clapping her hands.  </a:t>
            </a: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Draw: </a:t>
            </a: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There is a house.  It has two floors.  The house has a red door.  There are 4 windows.  The windows have blue curtains.</a:t>
            </a: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Place pictures or objects:  The red triangle is to the left of the number 16.  </a:t>
            </a: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On Main street, there is a bank.  The bank is between the bakery and the florist.  </a:t>
            </a:r>
          </a:p>
        </p:txBody>
      </p:sp>
    </p:spTree>
    <p:extLst>
      <p:ext uri="{BB962C8B-B14F-4D97-AF65-F5344CB8AC3E}">
        <p14:creationId xmlns:p14="http://schemas.microsoft.com/office/powerpoint/2010/main" val="5964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Implicit visual evidence from students</a:t>
            </a:r>
          </a:p>
          <a:p>
            <a:r>
              <a:rPr lang="en-US" dirty="0" smtClean="0"/>
              <a:t>Elicited comprehension checks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21A989-967A-4B3D-A1BC-DCE0C86E409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517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xmlns:mv="urn:schemas-microsoft-com:mac:vml" xmlns:mc="http://schemas.openxmlformats.org/markup-compatibility/2006" val="1"/>
            </a:ext>
          </a:extLst>
        </p:spPr>
        <p:txBody>
          <a:bodyPr/>
          <a:lstStyle/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These are for students with limited language proficiency.  Of course, we</a:t>
            </a:r>
            <a:r>
              <a:rPr lang="ja-JP" altLang="en-US" sz="2200">
                <a:latin typeface="Arial"/>
                <a:cs typeface="Lucida Grande" charset="0"/>
                <a:sym typeface="Lucida Grande" charset="0"/>
              </a:rPr>
              <a:t>’</a:t>
            </a:r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d elicit more extended responses from more proficient learners.  In fact, we have to or they won</a:t>
            </a:r>
            <a:r>
              <a:rPr lang="ja-JP" altLang="en-US" sz="2200">
                <a:latin typeface="Arial"/>
                <a:cs typeface="Lucida Grande" charset="0"/>
                <a:sym typeface="Lucida Grande" charset="0"/>
              </a:rPr>
              <a:t>’</a:t>
            </a:r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t move toward targets.</a:t>
            </a:r>
          </a:p>
          <a:p>
            <a:endParaRPr lang="en-US" sz="2200">
              <a:latin typeface="Lucida Grande" charset="0"/>
              <a:cs typeface="Lucida Grande" charset="0"/>
              <a:sym typeface="Lucida Grande" charset="0"/>
            </a:endParaRP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We could point out that these could also be done as a writing task on white boards.  Maybe even do one--</a:t>
            </a: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either/or:  Is the capital of Norway Oslo or Copenhagen?  </a:t>
            </a:r>
          </a:p>
          <a:p>
            <a:r>
              <a:rPr lang="en-US" sz="2200">
                <a:latin typeface="Lucida Grande" charset="0"/>
                <a:cs typeface="Lucida Grande" charset="0"/>
                <a:sym typeface="Lucida Grande" charset="0"/>
              </a:rPr>
              <a:t>Fill in the blank:  A bear can be white or ____________</a:t>
            </a:r>
          </a:p>
        </p:txBody>
      </p:sp>
    </p:spTree>
    <p:extLst>
      <p:ext uri="{BB962C8B-B14F-4D97-AF65-F5344CB8AC3E}">
        <p14:creationId xmlns:p14="http://schemas.microsoft.com/office/powerpoint/2010/main" val="96857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8CFD0-97DD-4247-AF6C-7D793BEC30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07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E0522E-D0BE-1546-8291-475843CBC400}" type="slidenum">
              <a:rPr lang="en-US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13</a:t>
            </a:fld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6861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5859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97D25B-7046-4B46-8B94-7194A70E9027}" type="slidenum">
              <a:rPr lang="en-US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14</a:t>
            </a:fld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645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1946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F1EBD1-9483-8B48-8ABF-BCEABBE305B1}" type="slidenum">
              <a:rPr lang="en-US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15</a:t>
            </a:fld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9421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531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28104-BE7C-4F45-92EB-6063D41268BB}" type="datetime1">
              <a:t>9/21/16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15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12933-851E-2048-954D-D81E9ADCF5BD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55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AA2F7-6DF4-B445-BF96-EE141B2C27F9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558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2C25D-9065-214D-98E1-2D342F726A7E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087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04D48-F22B-C94F-85FD-6D5393A31944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854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12DB1-4AB4-E444-B128-50F6A51636E7}" type="datetime1">
              <a:t>9/21/16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038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54A10-0B47-AD47-B493-CF0A53E9138B}" type="datetime1">
              <a:t>9/21/16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266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FF6D-1645-814A-8403-219A45AC2011}" type="datetime1">
              <a:t>9/21/16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9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5109-0BBE-854E-98CC-B2B29B12E7F9}" type="datetime1">
              <a:t>9/21/16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759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163325" y="6356351"/>
            <a:ext cx="2057400" cy="365125"/>
          </a:xfrm>
        </p:spPr>
        <p:txBody>
          <a:bodyPr/>
          <a:lstStyle/>
          <a:p>
            <a:fld id="{9A7B6766-16C1-EA4E-A53C-FC8D31277B4F}" type="datetime1">
              <a:t>9/21/16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40000" y="6356351"/>
            <a:ext cx="3086100" cy="365125"/>
          </a:xfrm>
        </p:spPr>
        <p:txBody>
          <a:bodyPr/>
          <a:lstStyle>
            <a:lvl1pPr algn="l">
              <a:defRPr sz="1200"/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67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E7786-4BAE-3C48-874C-DE72507291AC}" type="datetime1">
              <a:t>9/21/16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05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163325" y="6311899"/>
            <a:ext cx="2057400" cy="365125"/>
          </a:xfrm>
        </p:spPr>
        <p:txBody>
          <a:bodyPr/>
          <a:lstStyle/>
          <a:p>
            <a:fld id="{8C778D4A-9A02-814A-B2D0-254E18412493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40000" y="6356351"/>
            <a:ext cx="3086100" cy="365125"/>
          </a:xfrm>
        </p:spPr>
        <p:txBody>
          <a:bodyPr/>
          <a:lstStyle>
            <a:lvl1pPr algn="l">
              <a:defRPr sz="1200"/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88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400550" y="6356351"/>
            <a:ext cx="2057400" cy="365125"/>
          </a:xfrm>
        </p:spPr>
        <p:txBody>
          <a:bodyPr/>
          <a:lstStyle/>
          <a:p>
            <a:fld id="{E869C9F5-3D4B-2648-B02C-7907DA0E3579}" type="datetime1">
              <a:t>9/21/16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40000" y="6356351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196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035472" y="6356350"/>
            <a:ext cx="2057400" cy="365125"/>
          </a:xfrm>
        </p:spPr>
        <p:txBody>
          <a:bodyPr/>
          <a:lstStyle/>
          <a:p>
            <a:fld id="{3A6EDA18-7E99-0045-A896-84B685381637}" type="datetime1">
              <a:t>9/21/16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9397" y="6356350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741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229100" y="6356351"/>
            <a:ext cx="2057400" cy="365125"/>
          </a:xfrm>
        </p:spPr>
        <p:txBody>
          <a:bodyPr/>
          <a:lstStyle/>
          <a:p>
            <a:fld id="{40D800F7-55E2-9541-8FDF-5173B5B853D0}" type="datetime1">
              <a:t>9/21/16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94932" y="6356351"/>
            <a:ext cx="3086100" cy="365125"/>
          </a:xfrm>
        </p:spPr>
        <p:txBody>
          <a:bodyPr/>
          <a:lstStyle>
            <a:lvl1pPr algn="l">
              <a:defRPr sz="1200"/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24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3B283-37F5-AF4E-981A-B914437583A4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68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7496-5DB1-0F48-85FC-9997F61DD6C9}" type="datetime1">
              <a:t>9/21/16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600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63325" y="63563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EA02D6C7-A14E-3D41-9C89-05DADA6DA7E5}" type="datetime1">
              <a:t>9/21/16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4000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025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5" Type="http://schemas.openxmlformats.org/officeDocument/2006/relationships/image" Target="../media/image26.jpg"/><Relationship Id="rId6" Type="http://schemas.openxmlformats.org/officeDocument/2006/relationships/image" Target="../media/image27.jpg"/><Relationship Id="rId7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5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jpeg"/><Relationship Id="rId3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9.jpeg"/><Relationship Id="rId1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1.png"/><Relationship Id="rId4" Type="http://schemas.openxmlformats.org/officeDocument/2006/relationships/image" Target="../media/image42.jpeg"/><Relationship Id="rId5" Type="http://schemas.openxmlformats.org/officeDocument/2006/relationships/image" Target="../media/image43.jpeg"/><Relationship Id="rId6" Type="http://schemas.openxmlformats.org/officeDocument/2006/relationships/image" Target="../media/image44.jpeg"/><Relationship Id="rId7" Type="http://schemas.openxmlformats.org/officeDocument/2006/relationships/image" Target="../media/image45.jpeg"/><Relationship Id="rId8" Type="http://schemas.openxmlformats.org/officeDocument/2006/relationships/image" Target="../media/image46.jpeg"/><Relationship Id="rId9" Type="http://schemas.openxmlformats.org/officeDocument/2006/relationships/image" Target="../media/image47.jpeg"/><Relationship Id="rId10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jpeg"/><Relationship Id="rId8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 to School</a:t>
            </a:r>
            <a:r>
              <a:rPr lang="is-IS"/>
              <a:t>….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393381" y="1781033"/>
            <a:ext cx="5617950" cy="389778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lvl="0"/>
            <a:r>
              <a:rPr lang="en-US">
                <a:solidFill>
                  <a:schemeClr val="bg1"/>
                </a:solidFill>
              </a:rPr>
              <a:t>Are students aware that learning a language is like learning a sport? Have they had a chance to make comparisons? </a:t>
            </a:r>
          </a:p>
          <a:p>
            <a:pPr lvl="0"/>
            <a:r>
              <a:rPr lang="en-US">
                <a:solidFill>
                  <a:schemeClr val="bg1"/>
                </a:solidFill>
              </a:rPr>
              <a:t>Do they know where they are on the performance grid and where they are going for this year? Do their parents know?</a:t>
            </a:r>
          </a:p>
          <a:p>
            <a:pPr lvl="0"/>
            <a:r>
              <a:rPr lang="en-US">
                <a:solidFill>
                  <a:schemeClr val="bg1"/>
                </a:solidFill>
              </a:rPr>
              <a:t>Is a routine in place for discouraging use of English? Are incentives needed or in place? Is teacher talk at 90%+? </a:t>
            </a:r>
          </a:p>
          <a:p>
            <a:pPr lvl="0"/>
            <a:r>
              <a:rPr lang="en-US">
                <a:solidFill>
                  <a:schemeClr val="bg1"/>
                </a:solidFill>
              </a:rPr>
              <a:t>Do you know the names of all of your students? Do students know the names of all of the other students in the class?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09" y="3729927"/>
            <a:ext cx="2875088" cy="20351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1427707"/>
            <a:ext cx="3077470" cy="203882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644266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49" y="359596"/>
            <a:ext cx="8073561" cy="1331093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Exploring Time and Place: Let’s Explore Mexico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What makes a place special? </a:t>
            </a:r>
            <a:endParaRPr lang="en-US" sz="27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88860" y="1690689"/>
            <a:ext cx="5526490" cy="4486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Learners will be able to: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2400" dirty="0"/>
              <a:t>Introduce themselves to others</a:t>
            </a:r>
          </a:p>
          <a:p>
            <a:pPr lvl="1"/>
            <a:r>
              <a:rPr lang="en-US" sz="2400" dirty="0"/>
              <a:t>Say what they like to do both at home and while traveling in Mexico</a:t>
            </a:r>
          </a:p>
          <a:p>
            <a:pPr lvl="1"/>
            <a:r>
              <a:rPr lang="en-US" sz="2400" dirty="0"/>
              <a:t>Describe Mexico and places in Mexico </a:t>
            </a:r>
          </a:p>
          <a:p>
            <a:pPr lvl="1"/>
            <a:r>
              <a:rPr lang="en-US" sz="2400" dirty="0"/>
              <a:t>Talk about what they want and don’t want to do both at home and in Mexico</a:t>
            </a:r>
          </a:p>
          <a:p>
            <a:pPr lvl="1"/>
            <a:r>
              <a:rPr lang="en-US" sz="2400" dirty="0"/>
              <a:t>Make simple comparisons between US and Mexico - weather, flags, food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21" y="2146051"/>
            <a:ext cx="2717023" cy="18080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51" y="4330755"/>
            <a:ext cx="2742993" cy="170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9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926" y="1800787"/>
            <a:ext cx="5499195" cy="18699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/>
              <a:t>Ask and answer questions to find out where your partner is and what he or she is doing. </a:t>
            </a:r>
          </a:p>
          <a:p>
            <a:pPr marL="0" indent="0" algn="ctr">
              <a:buNone/>
            </a:pPr>
            <a:endParaRPr lang="en-US" sz="2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76" y="1530445"/>
            <a:ext cx="2090490" cy="13901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29" y="5251259"/>
            <a:ext cx="1937983" cy="14534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6" y="5081429"/>
            <a:ext cx="2025555" cy="16233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797" y="5201218"/>
            <a:ext cx="2004704" cy="15035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29" y="3103451"/>
            <a:ext cx="4355181" cy="19779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220" y="3313345"/>
            <a:ext cx="2330002" cy="1558189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51202" y="204626"/>
            <a:ext cx="8398133" cy="12464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>
                <a:solidFill>
                  <a:schemeClr val="bg1"/>
                </a:solidFill>
              </a:rPr>
              <a:t>Exploring Time and Place: Let’s Go to Mexico</a:t>
            </a:r>
          </a:p>
          <a:p>
            <a:pPr>
              <a:defRPr/>
            </a:pPr>
            <a:r>
              <a:rPr lang="en-US" sz="2400">
                <a:solidFill>
                  <a:schemeClr val="bg1"/>
                </a:solidFill>
                <a:ea typeface="ＭＳ Ｐゴシック" pitchFamily="-101" charset="-128"/>
                <a:cs typeface="ＭＳ Ｐゴシック" pitchFamily="-101" charset="-128"/>
              </a:rPr>
              <a:t>EQ: What makes Mexico special?</a:t>
            </a:r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31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-148073"/>
            <a:ext cx="7886700" cy="1325563"/>
          </a:xfrm>
        </p:spPr>
        <p:txBody>
          <a:bodyPr>
            <a:normAutofit/>
          </a:bodyPr>
          <a:lstStyle/>
          <a:p>
            <a:r>
              <a:rPr lang="en-US" b="1" dirty="0"/>
              <a:t>Interpersonal Success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203199" y="965200"/>
          <a:ext cx="8826501" cy="5637368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4163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957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7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MOVE FROM: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1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– 2 – 3 – 4 – 5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MOVE TO: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795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Is distracted, does not listen </a:t>
                      </a:r>
                      <a:r>
                        <a:rPr lang="en-US" sz="1600" b="0" dirty="0" smtClean="0">
                          <a:effectLst/>
                        </a:rPr>
                        <a:t>to others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 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Listens to others attentively and politely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2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Does not ask any questions to encourage discussion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</a:rPr>
                        <a:t> 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Asks questions on topic to encourage discussion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Does not ask any follow-up questions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Asks follow-up questions related to what someone else said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2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Interrupts others, makes rude comments or gestures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Contributes politely and respectfully to the discussion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2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Gives single word or short responses with no explanation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Gives responses with details, reasons, explanations 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515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Does not ask others what they think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Invites others to share their ideas, opinions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431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Does not add any additional information on topic to the discussion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Adds ideas, insights, additional information on topic to make the discussion more interesting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6208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Uses English more than the target language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Uses the target language all of the time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431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Often difficult to understand; cannot rephrase or explain when others don’t understand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Easily understood by others; can rephrase or explain when others don’t understand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294574" y="2913044"/>
            <a:ext cx="866692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4" name="TextBox 3"/>
          <p:cNvSpPr txBox="1"/>
          <p:nvPr/>
        </p:nvSpPr>
        <p:spPr>
          <a:xfrm>
            <a:off x="3527260" y="6292690"/>
            <a:ext cx="1724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Donna Clementi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4171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59872" y="1627038"/>
            <a:ext cx="845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>
              <a:solidFill>
                <a:schemeClr val="folHlink"/>
              </a:solidFill>
            </a:endParaRPr>
          </a:p>
          <a:p>
            <a:endParaRPr lang="en-US" i="1"/>
          </a:p>
        </p:txBody>
      </p:sp>
      <p:pic>
        <p:nvPicPr>
          <p:cNvPr id="67588" name="Picture 11" descr="coop learning images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919" y="2209800"/>
            <a:ext cx="14986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12" descr="coop learning images_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514600"/>
            <a:ext cx="23780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14" descr="4 corner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3925" y="2438400"/>
            <a:ext cx="23780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TextBox 18"/>
          <p:cNvSpPr txBox="1">
            <a:spLocks noChangeArrowheads="1"/>
          </p:cNvSpPr>
          <p:nvPr/>
        </p:nvSpPr>
        <p:spPr bwMode="auto">
          <a:xfrm>
            <a:off x="6019800" y="2514600"/>
            <a:ext cx="3305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7592" name="TextBox 19"/>
          <p:cNvSpPr txBox="1">
            <a:spLocks noChangeArrowheads="1"/>
          </p:cNvSpPr>
          <p:nvPr/>
        </p:nvSpPr>
        <p:spPr bwMode="auto">
          <a:xfrm>
            <a:off x="7912100" y="2514600"/>
            <a:ext cx="320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7594" name="TextBox 21"/>
          <p:cNvSpPr txBox="1">
            <a:spLocks noChangeArrowheads="1"/>
          </p:cNvSpPr>
          <p:nvPr/>
        </p:nvSpPr>
        <p:spPr bwMode="auto">
          <a:xfrm>
            <a:off x="6019800" y="4191000"/>
            <a:ext cx="320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7595" name="TextBox 22"/>
          <p:cNvSpPr txBox="1">
            <a:spLocks noChangeArrowheads="1"/>
          </p:cNvSpPr>
          <p:nvPr/>
        </p:nvSpPr>
        <p:spPr bwMode="auto">
          <a:xfrm>
            <a:off x="7924800" y="4191000"/>
            <a:ext cx="340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67596" name="TextBox 23"/>
          <p:cNvSpPr txBox="1">
            <a:spLocks noChangeArrowheads="1"/>
          </p:cNvSpPr>
          <p:nvPr/>
        </p:nvSpPr>
        <p:spPr bwMode="auto">
          <a:xfrm>
            <a:off x="414886" y="5257800"/>
            <a:ext cx="26135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Inner/Outer Circle</a:t>
            </a:r>
          </a:p>
        </p:txBody>
      </p:sp>
      <p:sp>
        <p:nvSpPr>
          <p:cNvPr id="67597" name="TextBox 25"/>
          <p:cNvSpPr txBox="1">
            <a:spLocks noChangeArrowheads="1"/>
          </p:cNvSpPr>
          <p:nvPr/>
        </p:nvSpPr>
        <p:spPr bwMode="auto">
          <a:xfrm>
            <a:off x="3324162" y="5954713"/>
            <a:ext cx="21861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Rotating Rows</a:t>
            </a:r>
          </a:p>
        </p:txBody>
      </p:sp>
      <p:sp>
        <p:nvSpPr>
          <p:cNvPr id="67598" name="TextBox 26"/>
          <p:cNvSpPr txBox="1">
            <a:spLocks noChangeArrowheads="1"/>
          </p:cNvSpPr>
          <p:nvPr/>
        </p:nvSpPr>
        <p:spPr bwMode="auto">
          <a:xfrm>
            <a:off x="6194131" y="5257800"/>
            <a:ext cx="19976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Four Corners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Working with Random Partners</a:t>
            </a:r>
            <a:r>
              <a:rPr lang="en-US"/>
              <a:t>	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73284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/>
      <p:bldP spid="67592" grpId="0"/>
      <p:bldP spid="67594" grpId="0"/>
      <p:bldP spid="67595" grpId="0"/>
      <p:bldP spid="67597" grpId="0"/>
      <p:bldP spid="675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7" descr="tn_Education0000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5963" y="2219325"/>
            <a:ext cx="9334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8" descr="tn_Education0000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0363" y="2676525"/>
            <a:ext cx="9239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9" descr="tn_education074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1088" y="1771650"/>
            <a:ext cx="9048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>
                <a:solidFill>
                  <a:schemeClr val="accent3">
                    <a:lumMod val="40000"/>
                    <a:lumOff val="60000"/>
                  </a:schemeClr>
                </a:solidFill>
              </a:rPr>
              <a:t>Think – Write  - Pair - Share</a:t>
            </a:r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tx1">
                    <a:lumMod val="95000"/>
                  </a:schemeClr>
                </a:solidFill>
              </a:rPr>
              <a:t>The teacher poses a problem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tx1">
                    <a:lumMod val="95000"/>
                  </a:schemeClr>
                </a:solidFill>
              </a:rPr>
              <a:t>or presents a topic.  Students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tx1">
                    <a:lumMod val="95000"/>
                  </a:schemeClr>
                </a:solidFill>
              </a:rPr>
              <a:t>are given time to think and may be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tx1">
                    <a:lumMod val="95000"/>
                  </a:schemeClr>
                </a:solidFill>
              </a:rPr>
              <a:t>asked to jot down their thoughts or asked to respond individually using</a:t>
            </a:r>
            <a:r>
              <a:rPr lang="en-US" i="1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>
                <a:solidFill>
                  <a:schemeClr val="tx1">
                    <a:lumMod val="95000"/>
                  </a:schemeClr>
                </a:solidFill>
              </a:rPr>
              <a:t>tools such as </a:t>
            </a:r>
            <a:r>
              <a:rPr lang="en-US" i="1">
                <a:solidFill>
                  <a:schemeClr val="tx1">
                    <a:lumMod val="95000"/>
                  </a:schemeClr>
                </a:solidFill>
              </a:rPr>
              <a:t>polleverywhere</a:t>
            </a:r>
            <a:r>
              <a:rPr lang="en-US">
                <a:solidFill>
                  <a:schemeClr val="tx1">
                    <a:lumMod val="95000"/>
                  </a:schemeClr>
                </a:solidFill>
              </a:rPr>
              <a:t>. They then pair with another student to discuss the topic or compare responses.  Finally, they share their thoughts with the whole class.</a:t>
            </a:r>
          </a:p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70133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>
                <a:solidFill>
                  <a:schemeClr val="tx1"/>
                </a:solidFill>
              </a:rPr>
              <a:t>Ask and answer questions about </a:t>
            </a:r>
            <a:br>
              <a:rPr lang="en-US" sz="3600" b="1">
                <a:solidFill>
                  <a:schemeClr val="tx1"/>
                </a:solidFill>
              </a:rPr>
            </a:br>
            <a:r>
              <a:rPr lang="en-US" sz="3600" b="1">
                <a:solidFill>
                  <a:schemeClr val="tx1"/>
                </a:solidFill>
              </a:rPr>
              <a:t>likes and dislikes 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558017" y="1690689"/>
            <a:ext cx="8153400" cy="4495800"/>
          </a:xfrm>
        </p:spPr>
        <p:txBody>
          <a:bodyPr/>
          <a:lstStyle/>
          <a:p>
            <a:r>
              <a:rPr lang="en-US"/>
              <a:t>Do you like (names of a creatures)?</a:t>
            </a:r>
          </a:p>
          <a:p>
            <a:r>
              <a:rPr lang="en-US"/>
              <a:t>I like, don’t like….</a:t>
            </a:r>
          </a:p>
          <a:p>
            <a:r>
              <a:rPr lang="en-US"/>
              <a:t>What animal do you prefer? I prefer….</a:t>
            </a:r>
          </a:p>
          <a:p>
            <a:r>
              <a:rPr lang="en-US"/>
              <a:t>Have you ever seen a (sea creature) before?</a:t>
            </a:r>
          </a:p>
          <a:p>
            <a:r>
              <a:rPr lang="en-US"/>
              <a:t>Yes, in the ocean. </a:t>
            </a:r>
          </a:p>
          <a:p>
            <a:r>
              <a:rPr lang="en-US"/>
              <a:t>No, I haven’t seen a (sea creature).</a:t>
            </a:r>
          </a:p>
        </p:txBody>
      </p:sp>
      <p:pic>
        <p:nvPicPr>
          <p:cNvPr id="9" name="Picture 8" descr="dolph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601944"/>
            <a:ext cx="2997200" cy="1841500"/>
          </a:xfrm>
          <a:prstGeom prst="rect">
            <a:avLst/>
          </a:prstGeom>
        </p:spPr>
      </p:pic>
      <p:pic>
        <p:nvPicPr>
          <p:cNvPr id="11" name="Picture 10" descr="Sea Turt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600" y="4667730"/>
            <a:ext cx="2279904" cy="1709928"/>
          </a:xfrm>
          <a:prstGeom prst="rect">
            <a:avLst/>
          </a:prstGeom>
        </p:spPr>
      </p:pic>
      <p:pic>
        <p:nvPicPr>
          <p:cNvPr id="13" name="Picture 12" descr="Starfish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7434" y="4627690"/>
            <a:ext cx="2795566" cy="20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63772" y="300250"/>
            <a:ext cx="8748215" cy="1376791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Building toward Interpersonal Communication 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599" y="1568433"/>
            <a:ext cx="652780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Tu aimes ……?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Mais oui, j’adore…..		Absolument pas, je déteste….</a:t>
            </a:r>
          </a:p>
          <a:p>
            <a:r>
              <a:rPr lang="en-US">
                <a:solidFill>
                  <a:schemeClr val="bg1"/>
                </a:solidFill>
              </a:rPr>
              <a:t>Tu préfères…...? ou ?		Je préfère…..</a:t>
            </a:r>
          </a:p>
        </p:txBody>
      </p:sp>
      <p:pic>
        <p:nvPicPr>
          <p:cNvPr id="8" name="Picture 7" descr="Sea Turt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36" y="2878833"/>
            <a:ext cx="1914144" cy="1435608"/>
          </a:xfrm>
          <a:prstGeom prst="rect">
            <a:avLst/>
          </a:prstGeom>
        </p:spPr>
      </p:pic>
      <p:pic>
        <p:nvPicPr>
          <p:cNvPr id="9" name="Picture 8" descr="dolph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347" y="2886988"/>
            <a:ext cx="2396107" cy="147218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29432" y="4307413"/>
            <a:ext cx="1765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la tortue de mer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25553" y="4307413"/>
            <a:ext cx="122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le dauphin</a:t>
            </a:r>
          </a:p>
        </p:txBody>
      </p:sp>
    </p:spTree>
    <p:extLst>
      <p:ext uri="{BB962C8B-B14F-4D97-AF65-F5344CB8AC3E}">
        <p14:creationId xmlns:p14="http://schemas.microsoft.com/office/powerpoint/2010/main" val="3925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Snowball “Fights”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35300" y="6481841"/>
            <a:ext cx="6092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http://rulintheroost.blogspot.com/2014/01/classroom-snowball-fights.html</a:t>
            </a:r>
          </a:p>
        </p:txBody>
      </p:sp>
      <p:pic>
        <p:nvPicPr>
          <p:cNvPr id="5" name="Picture 4" descr="snowball fig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566950"/>
            <a:ext cx="3133344" cy="2350008"/>
          </a:xfrm>
          <a:prstGeom prst="rect">
            <a:avLst/>
          </a:prstGeom>
        </p:spPr>
      </p:pic>
      <p:pic>
        <p:nvPicPr>
          <p:cNvPr id="6" name="Picture 5" descr="step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044" y="4091089"/>
            <a:ext cx="2286000" cy="228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40144" y="2542032"/>
            <a:ext cx="48228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/>
              <a:t>Write one statement about Mexico.What is important to you?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/>
              <a:t>Write one question you have about related to Mexico.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/>
              <a:t>Throw the snowballs.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/>
              <a:t>Pick up one. Read the statement. Ask the question.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/>
              <a:t>Wait for an answer. Do 4 or 5 and throw again. </a:t>
            </a:r>
            <a:endParaRPr lang="en-US" sz="2400"/>
          </a:p>
        </p:txBody>
      </p:sp>
      <p:pic>
        <p:nvPicPr>
          <p:cNvPr id="9" name="Picture 8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9568" y="228600"/>
            <a:ext cx="2313432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8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122"/>
            <a:ext cx="8229600" cy="1066800"/>
          </a:xfrm>
        </p:spPr>
        <p:txBody>
          <a:bodyPr/>
          <a:lstStyle/>
          <a:p>
            <a:pPr algn="ctr"/>
            <a:r>
              <a:rPr lang="en-US" sz="4400"/>
              <a:t>El Chocolate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325" y="1207922"/>
            <a:ext cx="767535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>
                <a:solidFill>
                  <a:schemeClr val="tx1"/>
                </a:solidFill>
              </a:rPr>
              <a:t>Desde el principio se consideraba el chocolate un regalo de los dioses.  Los aztecas tenían un mito acerca de su origen divino.  Según la leyenda, un dios vino a la tierra y trajo una planta de cacao robada del paraíso.  Les enseñó a los indios a hacer el chocolate de las semillas.  Los indios las tostaron y las molieron para hacer una bebida sabrosa.  Los ostros dioses castigaron al dios ladrón por lo que hizo:  les reveló el secreto suyo.</a:t>
            </a:r>
          </a:p>
          <a:p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66687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>
                <a:ea typeface="ＭＳ Ｐゴシック" pitchFamily="-112" charset="-128"/>
                <a:cs typeface="ＭＳ Ｐゴシック" pitchFamily="-112" charset="-128"/>
              </a:rPr>
              <a:t>El Chocolate</a:t>
            </a:r>
          </a:p>
        </p:txBody>
      </p:sp>
      <p:sp>
        <p:nvSpPr>
          <p:cNvPr id="278531" name="Content Placeholder 2"/>
          <p:cNvSpPr>
            <a:spLocks noGrp="1"/>
          </p:cNvSpPr>
          <p:nvPr>
            <p:ph idx="4294967295"/>
          </p:nvPr>
        </p:nvSpPr>
        <p:spPr>
          <a:xfrm>
            <a:off x="609600" y="1719340"/>
            <a:ext cx="8229600" cy="4324350"/>
          </a:xfrm>
        </p:spPr>
        <p:txBody>
          <a:bodyPr>
            <a:normAutofit/>
          </a:bodyPr>
          <a:lstStyle/>
          <a:p>
            <a:pPr marL="0" indent="0">
              <a:buFont typeface="Georgia" pitchFamily="-112" charset="0"/>
              <a:buNone/>
            </a:pPr>
            <a:r>
              <a:rPr lang="en-US" sz="3200">
                <a:solidFill>
                  <a:schemeClr val="tx1"/>
                </a:solidFill>
                <a:ea typeface="ＭＳ Ｐゴシック" pitchFamily="-112" charset="-128"/>
                <a:cs typeface="ＭＳ Ｐゴシック" pitchFamily="-112" charset="-128"/>
              </a:rPr>
              <a:t>From the beginning the chocolate was considered a gift from the gods. The Aztecs had a myth about its divine origin. According to legend, a god came to earth and brought a cacao plant stolen from paradise. He taught the Indians to make chocolate from the seeds. The Indians roasted and ground the seeds to make a tasty beverage. The other gods punished the robber god because he had revealed the secret.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37765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Screen Shot 2013-02-09 at 3.17.32 P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095" y="2070100"/>
            <a:ext cx="6071551" cy="416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Creating </a:t>
            </a:r>
            <a:r>
              <a:rPr lang="en-US" smtClean="0"/>
              <a:t>Classroom Climate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6617646" y="3505200"/>
            <a:ext cx="2526354" cy="1006348"/>
          </a:xfrm>
          <a:prstGeom prst="cloudCallout">
            <a:avLst>
              <a:gd name="adj1" fmla="val -56525"/>
              <a:gd name="adj2" fmla="val 142005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bg1"/>
                </a:solidFill>
              </a:rPr>
              <a:t>May I speak English?</a:t>
            </a:r>
          </a:p>
        </p:txBody>
      </p:sp>
    </p:spTree>
    <p:extLst>
      <p:ext uri="{BB962C8B-B14F-4D97-AF65-F5344CB8AC3E}">
        <p14:creationId xmlns:p14="http://schemas.microsoft.com/office/powerpoint/2010/main" val="209865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6356"/>
            <a:ext cx="7886700" cy="1325563"/>
          </a:xfrm>
        </p:spPr>
        <p:txBody>
          <a:bodyPr/>
          <a:lstStyle/>
          <a:p>
            <a:r>
              <a:rPr lang="en-US" sz="3800"/>
              <a:t>Tear Sheet Vocabulary</a:t>
            </a:r>
          </a:p>
        </p:txBody>
      </p:sp>
      <p:pic>
        <p:nvPicPr>
          <p:cNvPr id="391171" name="Picture 3" descr="68BFF-bank-robb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295400"/>
            <a:ext cx="1379538" cy="1579563"/>
          </a:xfrm>
          <a:prstGeom prst="rect">
            <a:avLst/>
          </a:prstGeom>
          <a:noFill/>
        </p:spPr>
      </p:pic>
      <p:pic>
        <p:nvPicPr>
          <p:cNvPr id="391172" name="Picture 4" descr="a-new-heaven-and-a-new-eart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143000"/>
            <a:ext cx="1819275" cy="1287463"/>
          </a:xfrm>
          <a:prstGeom prst="rect">
            <a:avLst/>
          </a:prstGeom>
          <a:noFill/>
        </p:spPr>
      </p:pic>
      <p:pic>
        <p:nvPicPr>
          <p:cNvPr id="391173" name="Picture 5" descr="aztec-gods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5000" y="2971800"/>
            <a:ext cx="3638550" cy="1252538"/>
          </a:xfrm>
          <a:prstGeom prst="rect">
            <a:avLst/>
          </a:prstGeom>
          <a:noFill/>
        </p:spPr>
      </p:pic>
      <p:pic>
        <p:nvPicPr>
          <p:cNvPr id="391174" name="Picture 6" descr="cocoa_plan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1295400"/>
            <a:ext cx="2330450" cy="1546225"/>
          </a:xfrm>
          <a:prstGeom prst="rect">
            <a:avLst/>
          </a:prstGeom>
          <a:noFill/>
        </p:spPr>
      </p:pic>
      <p:pic>
        <p:nvPicPr>
          <p:cNvPr id="391175" name="Picture 7" descr="Creamy-Hot-Chocolate_4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3000" y="4800600"/>
            <a:ext cx="1600200" cy="1600200"/>
          </a:xfrm>
          <a:prstGeom prst="rect">
            <a:avLst/>
          </a:prstGeom>
          <a:noFill/>
        </p:spPr>
      </p:pic>
      <p:pic>
        <p:nvPicPr>
          <p:cNvPr id="391176" name="Picture 8" descr="EarthBlueMarbleWestTerr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0" y="4495800"/>
            <a:ext cx="1901825" cy="1901825"/>
          </a:xfrm>
          <a:prstGeom prst="rect">
            <a:avLst/>
          </a:prstGeom>
          <a:noFill/>
        </p:spPr>
      </p:pic>
      <p:pic>
        <p:nvPicPr>
          <p:cNvPr id="391177" name="Picture 9" descr="HY002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4648200"/>
            <a:ext cx="1408113" cy="1516063"/>
          </a:xfrm>
          <a:prstGeom prst="rect">
            <a:avLst/>
          </a:prstGeom>
          <a:noFill/>
        </p:spPr>
      </p:pic>
      <p:pic>
        <p:nvPicPr>
          <p:cNvPr id="391178" name="Picture 10" descr="img_cocoa beans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38800" y="2514600"/>
            <a:ext cx="1763713" cy="2293938"/>
          </a:xfrm>
          <a:prstGeom prst="rect">
            <a:avLst/>
          </a:prstGeom>
          <a:noFill/>
        </p:spPr>
      </p:pic>
      <p:pic>
        <p:nvPicPr>
          <p:cNvPr id="391179" name="Picture 11" descr="sunston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8600" y="2679700"/>
            <a:ext cx="1498600" cy="1498600"/>
          </a:xfrm>
          <a:prstGeom prst="rect">
            <a:avLst/>
          </a:prstGeom>
          <a:noFill/>
        </p:spPr>
      </p:pic>
      <p:pic>
        <p:nvPicPr>
          <p:cNvPr id="391180" name="Picture 12" descr="Chocolate-Candy-Assortment-Photographic-Print-C1270266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467600" y="4038600"/>
            <a:ext cx="1425575" cy="1903413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50354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ea typeface="ＭＳ Ｐゴシック" pitchFamily="-112" charset="-128"/>
                <a:cs typeface="ＭＳ Ｐゴシック" pitchFamily="-112" charset="-128"/>
              </a:rPr>
              <a:t>Chocolate</a:t>
            </a:r>
          </a:p>
        </p:txBody>
      </p:sp>
      <p:pic>
        <p:nvPicPr>
          <p:cNvPr id="279555" name="Picture 8" descr="ReadingMania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1800225"/>
            <a:ext cx="12414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9556" name="Picture 7" descr="P4220050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788" y="3370263"/>
            <a:ext cx="1195387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9557" name="Picture 6" descr="CCclip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8" y="5105210"/>
            <a:ext cx="1004887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9558" name="TextBox 8"/>
          <p:cNvSpPr txBox="1">
            <a:spLocks noChangeArrowheads="1"/>
          </p:cNvSpPr>
          <p:nvPr/>
        </p:nvSpPr>
        <p:spPr bwMode="auto">
          <a:xfrm>
            <a:off x="2184400" y="1666875"/>
            <a:ext cx="6502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/>
              <a:t>Each student has a page of images. Teacher tells the story, acting out and emphasizing details. Students identify order of images.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84400" y="4981385"/>
            <a:ext cx="6502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/>
              <a:t>Students talk about chocolate / hot chocolate, when they drink it, what the weather is like, if they like it or not, if it’s healthy for them.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84400" y="3440113"/>
            <a:ext cx="6502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/>
              <a:t>Students write a thank you letter to the robber god, thanking them for chocolate.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20309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58" y="1857743"/>
            <a:ext cx="2641600" cy="3086100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330054" y="1857743"/>
            <a:ext cx="5185296" cy="4220333"/>
          </a:xfrm>
        </p:spPr>
        <p:txBody>
          <a:bodyPr/>
          <a:lstStyle/>
          <a:p>
            <a:pPr lvl="0"/>
            <a:r>
              <a:rPr lang="en-US"/>
              <a:t>Do daily lessons include the interpretive mode? What is working? What questions do you have? </a:t>
            </a:r>
          </a:p>
          <a:p>
            <a:pPr lvl="0"/>
            <a:r>
              <a:rPr lang="en-US"/>
              <a:t>Do daily lessons include the interpersonal mode? What is working? What questions do you have? </a:t>
            </a:r>
          </a:p>
          <a:p>
            <a:pPr lvl="0"/>
            <a:r>
              <a:rPr lang="en-US"/>
              <a:t>When and how are you using the presentational mode? </a:t>
            </a:r>
          </a:p>
          <a:p>
            <a:pPr marL="0" lv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0409527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357188" y="2868613"/>
            <a:ext cx="1175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Degree of </a:t>
            </a:r>
          </a:p>
          <a:p>
            <a:r>
              <a:rPr lang="en-US" dirty="0"/>
              <a:t>Retention</a:t>
            </a:r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4056063" y="5940425"/>
            <a:ext cx="17123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Time in Minutes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title"/>
          </p:nvPr>
        </p:nvSpPr>
        <p:spPr>
          <a:xfrm>
            <a:off x="177800" y="-101600"/>
            <a:ext cx="8229600" cy="990600"/>
          </a:xfrm>
        </p:spPr>
        <p:txBody>
          <a:bodyPr>
            <a:no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Primacy-Recency</a:t>
            </a:r>
            <a:br>
              <a:rPr lang="en-US" sz="32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We learn best what we learn first and last.</a:t>
            </a:r>
          </a:p>
        </p:txBody>
      </p:sp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6913" y="1785584"/>
            <a:ext cx="6491287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TextBox 5"/>
          <p:cNvSpPr txBox="1">
            <a:spLocks noChangeArrowheads="1"/>
          </p:cNvSpPr>
          <p:nvPr/>
        </p:nvSpPr>
        <p:spPr bwMode="auto">
          <a:xfrm>
            <a:off x="6781800" y="6324600"/>
            <a:ext cx="20558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Adapted from Sousa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04696" y="4217185"/>
            <a:ext cx="1951367" cy="1015663"/>
          </a:xfrm>
          <a:prstGeom prst="rect">
            <a:avLst/>
          </a:prstGeom>
          <a:noFill/>
          <a:ln w="57150">
            <a:solidFill>
              <a:srgbClr val="ED515C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ea typeface="Times New Roman" pitchFamily="-101" charset="0"/>
                <a:cs typeface="Times New Roman" pitchFamily="-101" charset="0"/>
              </a:rPr>
              <a:t>Gain Attention /</a:t>
            </a:r>
          </a:p>
          <a:p>
            <a:pPr algn="ctr"/>
            <a:r>
              <a:rPr lang="en-US" sz="2000" b="1">
                <a:solidFill>
                  <a:schemeClr val="bg1"/>
                </a:solidFill>
                <a:ea typeface="Times New Roman" pitchFamily="-101" charset="0"/>
                <a:cs typeface="Times New Roman" pitchFamily="-101" charset="0"/>
              </a:rPr>
              <a:t>Activate Prior</a:t>
            </a:r>
          </a:p>
          <a:p>
            <a:pPr algn="ctr"/>
            <a:r>
              <a:rPr lang="en-US" sz="2000" b="1">
                <a:solidFill>
                  <a:schemeClr val="bg1"/>
                </a:solidFill>
                <a:ea typeface="Times New Roman" pitchFamily="-101" charset="0"/>
                <a:cs typeface="Times New Roman" pitchFamily="-101" charset="0"/>
              </a:rPr>
              <a:t>Knowledge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28950" y="2810797"/>
            <a:ext cx="2151063" cy="461962"/>
          </a:xfrm>
          <a:prstGeom prst="rect">
            <a:avLst/>
          </a:prstGeom>
          <a:noFill/>
          <a:ln w="57150">
            <a:solidFill>
              <a:srgbClr val="ED515C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Provide Input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640388" y="3511550"/>
            <a:ext cx="3057525" cy="831850"/>
          </a:xfrm>
          <a:prstGeom prst="rect">
            <a:avLst/>
          </a:prstGeom>
          <a:noFill/>
          <a:ln w="57150">
            <a:solidFill>
              <a:srgbClr val="ED515C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ea typeface="Times New Roman" pitchFamily="-101" charset="0"/>
                <a:cs typeface="Times New Roman" pitchFamily="-101" charset="0"/>
              </a:rPr>
              <a:t>Elicit Performance / </a:t>
            </a:r>
          </a:p>
          <a:p>
            <a:r>
              <a:rPr lang="en-US" b="1">
                <a:solidFill>
                  <a:srgbClr val="000000"/>
                </a:solidFill>
                <a:ea typeface="Times New Roman" pitchFamily="-101" charset="0"/>
                <a:cs typeface="Times New Roman" pitchFamily="-101" charset="0"/>
              </a:rPr>
              <a:t>Provide Feedback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5776913" y="88900"/>
            <a:ext cx="3238500" cy="1450848"/>
          </a:xfrm>
          <a:prstGeom prst="cloudCallout">
            <a:avLst>
              <a:gd name="adj1" fmla="val -126323"/>
              <a:gd name="adj2" fmla="val 843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What is the most important thing in the lesson? Do it first.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48979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>
                <a:latin typeface="Cambria"/>
                <a:cs typeface="Cambria"/>
              </a:rPr>
              <a:t>Create Comprehensible </a:t>
            </a:r>
            <a:r>
              <a:rPr lang="en-US" sz="3200">
                <a:solidFill>
                  <a:schemeClr val="accent6"/>
                </a:solidFill>
                <a:latin typeface="Cambria"/>
                <a:cs typeface="Cambria"/>
              </a:rPr>
              <a:t>LANGUAGE</a:t>
            </a:r>
            <a:r>
              <a:rPr lang="en-US" sz="3200">
                <a:latin typeface="Cambria"/>
                <a:cs typeface="Cambria"/>
              </a:rPr>
              <a:t> by: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" y="1704280"/>
            <a:ext cx="7848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buFont typeface="Arial"/>
              <a:buChar char="•"/>
            </a:pPr>
            <a:r>
              <a:rPr lang="en-US" sz="2800">
                <a:latin typeface="Cambria"/>
                <a:cs typeface="Cambria"/>
              </a:rPr>
              <a:t>Paraphrasing (or saying it in an easier way).</a:t>
            </a:r>
          </a:p>
          <a:p>
            <a:pPr marL="274320" indent="-274320">
              <a:buFont typeface="Arial"/>
              <a:buChar char="•"/>
            </a:pPr>
            <a:r>
              <a:rPr lang="en-US" sz="2800">
                <a:latin typeface="Cambria"/>
                <a:cs typeface="Cambria"/>
              </a:rPr>
              <a:t>Slowing down the rate of delivery.</a:t>
            </a:r>
          </a:p>
          <a:p>
            <a:pPr marL="274320" indent="-274320">
              <a:buFont typeface="Arial"/>
              <a:buChar char="•"/>
            </a:pPr>
            <a:r>
              <a:rPr lang="en-US" sz="2800">
                <a:latin typeface="Cambria"/>
                <a:cs typeface="Cambria"/>
              </a:rPr>
              <a:t>Defining words by example, not translation.</a:t>
            </a:r>
          </a:p>
          <a:p>
            <a:pPr marL="274320" indent="-274320">
              <a:buFont typeface="Arial"/>
              <a:buChar char="•"/>
            </a:pPr>
            <a:r>
              <a:rPr lang="en-US" sz="2800">
                <a:latin typeface="Cambria"/>
                <a:cs typeface="Cambria"/>
              </a:rPr>
              <a:t>Using structures students are familiar with and build on them over time (‘No talking over their heads’).</a:t>
            </a:r>
          </a:p>
          <a:p>
            <a:pPr marL="274320" indent="-274320">
              <a:buFont typeface="Arial"/>
              <a:buChar char="•"/>
            </a:pPr>
            <a:r>
              <a:rPr lang="en-US" sz="2800">
                <a:latin typeface="Cambria"/>
                <a:cs typeface="Cambria"/>
              </a:rPr>
              <a:t>Using key words and phrases more than once (enter and re-enter new language elements).</a:t>
            </a:r>
          </a:p>
          <a:p>
            <a:pPr marL="274320" indent="-274320">
              <a:buFont typeface="Arial"/>
              <a:buChar char="•"/>
            </a:pPr>
            <a:r>
              <a:rPr lang="en-US" sz="2800">
                <a:latin typeface="Cambria"/>
                <a:cs typeface="Cambria"/>
              </a:rPr>
              <a:t>Use tone of voice to emphasize key parts on the message</a:t>
            </a:r>
            <a:r>
              <a:rPr lang="en-US" sz="2800" baseline="30000">
                <a:latin typeface="Cambria"/>
                <a:cs typeface="Cambria"/>
              </a:rPr>
              <a:t>. </a:t>
            </a:r>
            <a:endParaRPr lang="en-US" sz="2800">
              <a:latin typeface="Cambria"/>
              <a:cs typeface="Cambri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019800"/>
            <a:ext cx="3027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Cambria"/>
                <a:cs typeface="Cambria"/>
              </a:rPr>
              <a:t>Smith and Donato, Startalk 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52740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>
                <a:latin typeface="Cambria"/>
                <a:cs typeface="Cambria"/>
              </a:rPr>
              <a:t>Create a </a:t>
            </a:r>
            <a:r>
              <a:rPr lang="en-US" sz="3600">
                <a:solidFill>
                  <a:schemeClr val="accent6"/>
                </a:solidFill>
                <a:latin typeface="Cambria"/>
                <a:cs typeface="Cambria"/>
              </a:rPr>
              <a:t>CONTEXT</a:t>
            </a:r>
            <a:r>
              <a:rPr lang="en-US" sz="3600">
                <a:latin typeface="Cambria"/>
                <a:cs typeface="Cambria"/>
              </a:rPr>
              <a:t> for increasing comprehension by: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3875" y="1802190"/>
            <a:ext cx="8153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buFont typeface="Arial"/>
              <a:buChar char="•"/>
            </a:pPr>
            <a:r>
              <a:rPr lang="en-US" sz="3200">
                <a:latin typeface="Cambria"/>
                <a:cs typeface="Cambria"/>
              </a:rPr>
              <a:t>Using gestures to make meanings clear </a:t>
            </a:r>
          </a:p>
          <a:p>
            <a:pPr marL="274320" indent="-274320">
              <a:buFont typeface="Arial"/>
              <a:buChar char="•"/>
            </a:pPr>
            <a:r>
              <a:rPr lang="en-US" sz="3200">
                <a:latin typeface="Cambria"/>
                <a:cs typeface="Cambria"/>
              </a:rPr>
              <a:t>Using visuals and props </a:t>
            </a:r>
          </a:p>
          <a:p>
            <a:pPr marL="274320" indent="-274320">
              <a:buFont typeface="Arial"/>
              <a:buChar char="•"/>
            </a:pPr>
            <a:r>
              <a:rPr lang="en-US" sz="3200">
                <a:latin typeface="Cambria"/>
                <a:cs typeface="Cambria"/>
              </a:rPr>
              <a:t>Making sure students have knowledge of the topic/objective of the lesson </a:t>
            </a:r>
          </a:p>
          <a:p>
            <a:pPr marL="274320" indent="-274320">
              <a:buFont typeface="Arial"/>
              <a:buChar char="•"/>
            </a:pPr>
            <a:r>
              <a:rPr lang="en-US" sz="3200">
                <a:latin typeface="Cambria"/>
                <a:cs typeface="Cambria"/>
              </a:rPr>
              <a:t>Providing a meaningful and purposeful context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0" y="5867400"/>
            <a:ext cx="2672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Cambria"/>
                <a:cs typeface="Cambria"/>
              </a:rPr>
              <a:t>Smith and Donato, Startalk 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314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26" y="91441"/>
            <a:ext cx="78867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</a:schemeClr>
                </a:solidFill>
              </a:rPr>
              <a:t>Creating Classroom Climate</a:t>
            </a:r>
            <a:endParaRPr lang="en-US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003329" y="1601471"/>
            <a:ext cx="4721379" cy="210375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Rewarding risk taking – individual and class incentives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Making use of target language a “game” – May I speak English?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Language pledge – Concordia challenge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607" y="4000501"/>
            <a:ext cx="2070100" cy="2425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96" y="1380547"/>
            <a:ext cx="2146410" cy="1828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63" y="4070351"/>
            <a:ext cx="3089865" cy="2286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08" y="3978911"/>
            <a:ext cx="1849200" cy="24688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582" y="1910325"/>
            <a:ext cx="2244746" cy="19995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887" y="137921"/>
            <a:ext cx="1371600" cy="13716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68984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American Typewriter"/>
              </a:rPr>
              <a:t>Checking for Comprehension</a:t>
            </a:r>
            <a:endParaRPr lang="en-US">
              <a:latin typeface="+mn-lt"/>
            </a:endParaRPr>
          </a:p>
        </p:txBody>
      </p:sp>
      <p:sp>
        <p:nvSpPr>
          <p:cNvPr id="31745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1785938" y="1062038"/>
            <a:ext cx="7358062" cy="6251575"/>
          </a:xfrm>
          <a:ln/>
        </p:spPr>
        <p:txBody>
          <a:bodyPr/>
          <a:lstStyle/>
          <a:p>
            <a:pPr marL="0" indent="0">
              <a:buNone/>
            </a:pPr>
            <a:endParaRPr lang="en-US" b="1" i="0" dirty="0">
              <a:solidFill>
                <a:srgbClr val="FFFF00"/>
              </a:solidFill>
              <a:ea typeface="ヒラギノ明朝 ProN W6" charset="0"/>
              <a:cs typeface="ヒラギノ明朝 ProN W6" charset="0"/>
            </a:endParaRPr>
          </a:p>
          <a:p>
            <a:pPr>
              <a:buFontTx/>
              <a:buBlip>
                <a:blip r:embed="rId3"/>
              </a:buBlip>
            </a:pPr>
            <a:endParaRPr lang="en-US" b="1" i="0" dirty="0" smtClean="0">
              <a:solidFill>
                <a:srgbClr val="FFFF00"/>
              </a:solidFill>
              <a:ea typeface="ヒラギノ明朝 ProN W6" charset="0"/>
              <a:cs typeface="ヒラギノ明朝 ProN W6" charset="0"/>
            </a:endParaRPr>
          </a:p>
          <a:p>
            <a:pPr marL="0" indent="0">
              <a:buNone/>
            </a:pPr>
            <a:r>
              <a:rPr lang="en-US" b="1" i="0" dirty="0" smtClean="0">
                <a:solidFill>
                  <a:srgbClr val="FFFF00"/>
                </a:solidFill>
              </a:rPr>
              <a:t>                                    </a:t>
            </a:r>
          </a:p>
          <a:p>
            <a:pPr>
              <a:buFontTx/>
              <a:buBlip>
                <a:blip r:embed="rId3"/>
              </a:buBlip>
            </a:pPr>
            <a:endParaRPr lang="en-US" b="1" i="0" dirty="0">
              <a:solidFill>
                <a:srgbClr val="FFFF00"/>
              </a:solidFill>
              <a:ea typeface="ヒラギノ明朝 ProN W6" charset="0"/>
              <a:cs typeface="ヒラギノ明朝 ProN W6" charset="0"/>
            </a:endParaRPr>
          </a:p>
        </p:txBody>
      </p:sp>
      <p:grpSp>
        <p:nvGrpSpPr>
          <p:cNvPr id="4" name="Group 17"/>
          <p:cNvGrpSpPr/>
          <p:nvPr/>
        </p:nvGrpSpPr>
        <p:grpSpPr>
          <a:xfrm>
            <a:off x="62288" y="1716286"/>
            <a:ext cx="3403496" cy="2525932"/>
            <a:chOff x="62288" y="1860320"/>
            <a:chExt cx="3403496" cy="2525932"/>
          </a:xfrm>
        </p:grpSpPr>
        <p:pic>
          <p:nvPicPr>
            <p:cNvPr id="317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27" y="1860320"/>
              <a:ext cx="2196618" cy="1650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xmlns:mv="urn:schemas-microsoft-com:mac:vml" xmlns:mc="http://schemas.openxmlformats.org/markup-compatibility/2006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2288" y="3678366"/>
              <a:ext cx="34034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2"/>
                  </a:solidFill>
                </a:rPr>
                <a:t>Thumbs up /Thumbs </a:t>
              </a:r>
              <a:r>
                <a:rPr lang="en-US" sz="2000" b="1" dirty="0" smtClean="0">
                  <a:solidFill>
                    <a:schemeClr val="tx2"/>
                  </a:solidFill>
                </a:rPr>
                <a:t>down</a:t>
              </a:r>
              <a:endParaRPr lang="en-US" sz="2000" b="1" dirty="0" smtClean="0">
                <a:solidFill>
                  <a:schemeClr val="tx2"/>
                </a:solidFill>
                <a:ea typeface="ヒラギノ明朝 ProN W6" charset="0"/>
                <a:cs typeface="ヒラギノ明朝 ProN W6" charset="0"/>
              </a:endParaRPr>
            </a:p>
            <a:p>
              <a:endParaRPr lang="en-US" sz="200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6514658" y="2047714"/>
            <a:ext cx="2402082" cy="2030762"/>
            <a:chOff x="6514658" y="2047714"/>
            <a:chExt cx="2402082" cy="203076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4658" y="2047714"/>
              <a:ext cx="2402082" cy="148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xmlns:mv="urn:schemas-microsoft-com:mac:vml" xmlns:mc="http://schemas.openxmlformats.org/markup-compatibility/2006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6611784" y="3678366"/>
              <a:ext cx="22078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1F497D"/>
                  </a:solidFill>
                </a:rPr>
                <a:t>Do as I say (TPR</a:t>
              </a:r>
              <a:r>
                <a:rPr lang="en-US" sz="2000" b="1" dirty="0" smtClean="0">
                  <a:solidFill>
                    <a:srgbClr val="1F497D"/>
                  </a:solidFill>
                </a:rPr>
                <a:t>)</a:t>
              </a:r>
              <a:endParaRPr lang="en-US" sz="2000">
                <a:solidFill>
                  <a:srgbClr val="1F497D"/>
                </a:solidFill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6587768" y="4140031"/>
            <a:ext cx="2255862" cy="2366489"/>
            <a:chOff x="6587768" y="4140031"/>
            <a:chExt cx="2255862" cy="2366489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7768" y="4140031"/>
              <a:ext cx="2255862" cy="197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xmlns:mv="urn:schemas-microsoft-com:mac:vml" xmlns:mc="http://schemas.openxmlformats.org/markup-compatibility/2006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7161701" y="6106410"/>
              <a:ext cx="10567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1F497D"/>
                  </a:solidFill>
                </a:rPr>
                <a:t>Act Out</a:t>
              </a:r>
              <a:endParaRPr lang="en-US" sz="2000" b="1" dirty="0">
                <a:solidFill>
                  <a:srgbClr val="1F497D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32131" y="4515354"/>
            <a:ext cx="2490736" cy="2298942"/>
            <a:chOff x="532131" y="4515354"/>
            <a:chExt cx="2490736" cy="2298942"/>
          </a:xfrm>
        </p:grpSpPr>
        <p:sp>
          <p:nvSpPr>
            <p:cNvPr id="10" name="TextBox 9"/>
            <p:cNvSpPr txBox="1"/>
            <p:nvPr/>
          </p:nvSpPr>
          <p:spPr>
            <a:xfrm>
              <a:off x="532131" y="6106410"/>
              <a:ext cx="24907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1F497D"/>
                  </a:solidFill>
                </a:rPr>
                <a:t>Make sentence true </a:t>
              </a:r>
              <a:r>
                <a:rPr lang="en-US" sz="2000" b="1" dirty="0" smtClean="0">
                  <a:solidFill>
                    <a:srgbClr val="1F497D"/>
                  </a:solidFill>
                </a:rPr>
                <a:t> </a:t>
              </a:r>
              <a:endParaRPr lang="en-US" sz="2000" b="1" dirty="0">
                <a:solidFill>
                  <a:srgbClr val="1F497D"/>
                </a:solidFill>
                <a:ea typeface="ヒラギノ明朝 ProN W6" charset="0"/>
                <a:cs typeface="ヒラギノ明朝 ProN W6" charset="0"/>
              </a:endParaRPr>
            </a:p>
            <a:p>
              <a:endParaRPr lang="en-US" sz="2000">
                <a:solidFill>
                  <a:srgbClr val="1F497D"/>
                </a:solidFill>
              </a:endParaRPr>
            </a:p>
          </p:txBody>
        </p:sp>
        <p:pic>
          <p:nvPicPr>
            <p:cNvPr id="22" name="Picture 21" descr="images-2.jpe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6125" y="4515354"/>
              <a:ext cx="2399625" cy="1591056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651773" y="3366783"/>
            <a:ext cx="2504670" cy="2481223"/>
            <a:chOff x="3651773" y="3366783"/>
            <a:chExt cx="2504670" cy="2481223"/>
          </a:xfrm>
        </p:grpSpPr>
        <p:sp>
          <p:nvSpPr>
            <p:cNvPr id="16" name="TextBox 15"/>
            <p:cNvSpPr txBox="1"/>
            <p:nvPr/>
          </p:nvSpPr>
          <p:spPr>
            <a:xfrm>
              <a:off x="4266942" y="5140120"/>
              <a:ext cx="12743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1F497D"/>
                  </a:solidFill>
                </a:rPr>
                <a:t>Hold ups</a:t>
              </a:r>
              <a:endParaRPr lang="en-US" sz="2000" b="1" dirty="0">
                <a:solidFill>
                  <a:srgbClr val="1F497D"/>
                </a:solidFill>
                <a:ea typeface="ヒラギノ明朝 ProN W6" charset="0"/>
                <a:cs typeface="ヒラギノ明朝 ProN W6" charset="0"/>
              </a:endParaRPr>
            </a:p>
            <a:p>
              <a:pPr algn="ctr"/>
              <a:endParaRPr lang="en-US" sz="2000">
                <a:solidFill>
                  <a:srgbClr val="1F497D"/>
                </a:solidFill>
              </a:endParaRPr>
            </a:p>
          </p:txBody>
        </p:sp>
        <p:pic>
          <p:nvPicPr>
            <p:cNvPr id="23" name="Picture 22" descr="images-3.jpe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51773" y="3366783"/>
              <a:ext cx="2504670" cy="1719072"/>
            </a:xfrm>
            <a:prstGeom prst="rect">
              <a:avLst/>
            </a:prstGeom>
          </p:spPr>
        </p:pic>
      </p:grp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91843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Check for Comprehension</a:t>
            </a:r>
            <a:endParaRPr lang="en-US" b="1" dirty="0"/>
          </a:p>
        </p:txBody>
      </p:sp>
      <p:sp>
        <p:nvSpPr>
          <p:cNvPr id="7" name="Vertical Text Placeholder 6"/>
          <p:cNvSpPr>
            <a:spLocks noGrp="1"/>
          </p:cNvSpPr>
          <p:nvPr>
            <p:ph type="body" orient="vert" idx="1"/>
          </p:nvPr>
        </p:nvSpPr>
        <p:spPr>
          <a:xfrm>
            <a:off x="3620625" y="2364245"/>
            <a:ext cx="5174957" cy="580928"/>
          </a:xfrm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anchor="ctr">
            <a:normAutofit/>
          </a:bodyPr>
          <a:lstStyle/>
          <a:p>
            <a:pPr marL="0" lvl="1" indent="0" algn="ctr">
              <a:buNone/>
            </a:pPr>
            <a:r>
              <a:rPr lang="en-US" sz="2800" b="1" dirty="0" smtClean="0"/>
              <a:t>Limited Language Responses 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6" name="Picture 5" descr="Screen Shot 2014-10-06 at 8.57.2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46" y="2634445"/>
            <a:ext cx="3047472" cy="2642616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5965787" y="3255903"/>
            <a:ext cx="484632" cy="143205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11" name="Vertical Text Placeholder 6"/>
          <p:cNvSpPr txBox="1">
            <a:spLocks/>
          </p:cNvSpPr>
          <p:nvPr/>
        </p:nvSpPr>
        <p:spPr>
          <a:xfrm>
            <a:off x="3620625" y="4986597"/>
            <a:ext cx="5174957" cy="580928"/>
          </a:xfrm>
          <a:prstGeom prst="rect">
            <a:avLst/>
          </a:prstGeom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anchor="ctr">
            <a:norm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Extended Language Responses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623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3494998" y="326119"/>
            <a:ext cx="7612063" cy="1417638"/>
          </a:xfrm>
          <a:ln/>
        </p:spPr>
        <p:txBody>
          <a:bodyPr/>
          <a:lstStyle/>
          <a:p>
            <a:r>
              <a:rPr lang="en-US" sz="4000" b="1" dirty="0">
                <a:solidFill>
                  <a:schemeClr val="tx1"/>
                </a:solidFill>
              </a:rPr>
              <a:t>Oral Production </a:t>
            </a:r>
            <a:r>
              <a:rPr lang="en-US" sz="3900" b="1" dirty="0" smtClean="0">
                <a:solidFill>
                  <a:schemeClr val="tx1"/>
                </a:solidFill>
              </a:rPr>
              <a:t>Strategies</a:t>
            </a:r>
            <a:endParaRPr lang="en-US" sz="3900" b="1" dirty="0">
              <a:solidFill>
                <a:schemeClr val="tx1"/>
              </a:solidFill>
            </a:endParaRPr>
          </a:p>
        </p:txBody>
      </p:sp>
      <p:pic>
        <p:nvPicPr>
          <p:cNvPr id="35843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00" y="1668072"/>
            <a:ext cx="1384102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307" y="2215635"/>
            <a:ext cx="1810513" cy="241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 rot="21243812">
            <a:off x="12180" y="263929"/>
            <a:ext cx="7922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merican Typewriter"/>
                <a:cs typeface="American Typewriter"/>
              </a:rPr>
              <a:t>CHECKING FOR COMPREHENSION</a:t>
            </a:r>
            <a:endParaRPr lang="en-US" sz="3600" dirty="0">
              <a:latin typeface="American Typewriter"/>
              <a:cs typeface="American Typewriter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3915" y="2014865"/>
            <a:ext cx="6955114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r>
              <a:rPr lang="en-US" sz="2400"/>
              <a:t>  Yes/no</a:t>
            </a:r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endParaRPr lang="en-US" sz="2400"/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r>
              <a:rPr lang="en-US" sz="2400"/>
              <a:t>  Either/or</a:t>
            </a:r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endParaRPr lang="en-US" sz="2400"/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r>
              <a:rPr lang="en-US" sz="2400"/>
              <a:t>  Fill in the blank</a:t>
            </a:r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endParaRPr lang="en-US" sz="2400"/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r>
              <a:rPr lang="en-US" sz="2400"/>
              <a:t>  Who? / What? / When? </a:t>
            </a:r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endParaRPr lang="en-US" sz="2400"/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r>
              <a:rPr lang="en-US" sz="2400"/>
              <a:t>  Why? / How?</a:t>
            </a:r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endParaRPr lang="en-US" sz="2400"/>
          </a:p>
          <a:p>
            <a:pPr marL="182880" indent="-182880">
              <a:buClr>
                <a:schemeClr val="accent2"/>
              </a:buClr>
              <a:buFont typeface="Wingdings" charset="2"/>
              <a:buChar char="v"/>
            </a:pPr>
            <a:r>
              <a:rPr lang="en-US" sz="2400"/>
              <a:t>  What now? What is going to happen?</a:t>
            </a:r>
          </a:p>
        </p:txBody>
      </p:sp>
      <p:sp>
        <p:nvSpPr>
          <p:cNvPr id="9" name="Down Arrow 8"/>
          <p:cNvSpPr/>
          <p:nvPr/>
        </p:nvSpPr>
        <p:spPr>
          <a:xfrm>
            <a:off x="310764" y="2101116"/>
            <a:ext cx="484632" cy="3992863"/>
          </a:xfrm>
          <a:prstGeom prst="down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12" name="Picture 11" descr="Screen Shot 2014-10-06 at 8.50.13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802" y="5061970"/>
            <a:ext cx="1708900" cy="1554480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4115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>
                <a:ea typeface="ＭＳ Ｐゴシック" pitchFamily="-109" charset="-128"/>
                <a:cs typeface="ＭＳ Ｐゴシック" pitchFamily="-109" charset="-128"/>
              </a:rPr>
              <a:t>Backward Design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457200" y="1752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21653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4909</TotalTime>
  <Words>1553</Words>
  <Application>Microsoft Macintosh PowerPoint</Application>
  <PresentationFormat>On-screen Show (4:3)</PresentationFormat>
  <Paragraphs>209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American Typewriter</vt:lpstr>
      <vt:lpstr>Calibri</vt:lpstr>
      <vt:lpstr>Cambria</vt:lpstr>
      <vt:lpstr>Corbel</vt:lpstr>
      <vt:lpstr>Georgia</vt:lpstr>
      <vt:lpstr>Lucida Grande</vt:lpstr>
      <vt:lpstr>ＭＳ Ｐゴシック</vt:lpstr>
      <vt:lpstr>Times New Roman</vt:lpstr>
      <vt:lpstr>Wingdings</vt:lpstr>
      <vt:lpstr>Wingdings 2</vt:lpstr>
      <vt:lpstr>Yu Gothic</vt:lpstr>
      <vt:lpstr>ヒラギノ明朝 ProN W6</vt:lpstr>
      <vt:lpstr>Arial</vt:lpstr>
      <vt:lpstr>Depth</vt:lpstr>
      <vt:lpstr>Back to School….</vt:lpstr>
      <vt:lpstr>Creating Classroom Climate</vt:lpstr>
      <vt:lpstr>Create Comprehensible LANGUAGE by:</vt:lpstr>
      <vt:lpstr>Create a CONTEXT for increasing comprehension by: </vt:lpstr>
      <vt:lpstr>Creating Classroom Climate</vt:lpstr>
      <vt:lpstr>Checking for Comprehension</vt:lpstr>
      <vt:lpstr>Check for Comprehension</vt:lpstr>
      <vt:lpstr>Oral Production Strategies</vt:lpstr>
      <vt:lpstr>Backward Design</vt:lpstr>
      <vt:lpstr>Exploring Time and Place: Let’s Explore Mexico What makes a place special? </vt:lpstr>
      <vt:lpstr>PowerPoint Presentation</vt:lpstr>
      <vt:lpstr>Interpersonal Success</vt:lpstr>
      <vt:lpstr>Working with Random Partners </vt:lpstr>
      <vt:lpstr>Think – Write  - Pair - Share</vt:lpstr>
      <vt:lpstr>Ask and answer questions about  likes and dislikes </vt:lpstr>
      <vt:lpstr>Building toward Interpersonal Communication  </vt:lpstr>
      <vt:lpstr>Snowball “Fights”</vt:lpstr>
      <vt:lpstr>El Chocolate</vt:lpstr>
      <vt:lpstr>El Chocolate</vt:lpstr>
      <vt:lpstr>Tear Sheet Vocabulary</vt:lpstr>
      <vt:lpstr>Chocolate</vt:lpstr>
      <vt:lpstr>PowerPoint Presentation</vt:lpstr>
      <vt:lpstr>Primacy-Recency We learn best what we learn first and last.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62</cp:revision>
  <dcterms:created xsi:type="dcterms:W3CDTF">2016-06-04T02:10:47Z</dcterms:created>
  <dcterms:modified xsi:type="dcterms:W3CDTF">2016-09-22T01:42:29Z</dcterms:modified>
</cp:coreProperties>
</file>